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562" r:id="rId3"/>
    <p:sldId id="567" r:id="rId4"/>
    <p:sldId id="568" r:id="rId5"/>
    <p:sldId id="565" r:id="rId6"/>
    <p:sldId id="566" r:id="rId7"/>
    <p:sldId id="257" r:id="rId8"/>
    <p:sldId id="574" r:id="rId9"/>
    <p:sldId id="265" r:id="rId10"/>
    <p:sldId id="559" r:id="rId11"/>
    <p:sldId id="496" r:id="rId12"/>
    <p:sldId id="571" r:id="rId13"/>
    <p:sldId id="264" r:id="rId14"/>
    <p:sldId id="258" r:id="rId15"/>
    <p:sldId id="581" r:id="rId16"/>
    <p:sldId id="584" r:id="rId17"/>
    <p:sldId id="580" r:id="rId18"/>
    <p:sldId id="262" r:id="rId19"/>
    <p:sldId id="582" r:id="rId20"/>
    <p:sldId id="583" r:id="rId21"/>
    <p:sldId id="570" r:id="rId22"/>
    <p:sldId id="578" r:id="rId23"/>
    <p:sldId id="419" r:id="rId24"/>
    <p:sldId id="573" r:id="rId25"/>
    <p:sldId id="5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37"/>
    <p:restoredTop sz="75800"/>
  </p:normalViewPr>
  <p:slideViewPr>
    <p:cSldViewPr snapToGrid="0" snapToObjects="1" showGuides="1">
      <p:cViewPr varScale="1">
        <p:scale>
          <a:sx n="163" d="100"/>
          <a:sy n="163" d="100"/>
        </p:scale>
        <p:origin x="28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C64CAD-810C-BC4C-8C3A-AE3F20A06C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59F32FB-4BD7-9841-85E1-E59D01C197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5818C9-4F3A-394D-8B97-5244250BFC5F}" type="datetimeFigureOut">
              <a:rPr lang="en-US" smtClean="0"/>
              <a:t>7/9/21</a:t>
            </a:fld>
            <a:endParaRPr lang="en-US"/>
          </a:p>
        </p:txBody>
      </p:sp>
      <p:sp>
        <p:nvSpPr>
          <p:cNvPr id="4" name="Footer Placeholder 3">
            <a:extLst>
              <a:ext uri="{FF2B5EF4-FFF2-40B4-BE49-F238E27FC236}">
                <a16:creationId xmlns:a16="http://schemas.microsoft.com/office/drawing/2014/main" id="{B27CBD94-94A3-E741-9EFC-204B44FFD4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4BD5A4-C70E-E74F-B7AD-FE71A8D3F4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C7AD1C-B3CA-8D44-806F-05E24F7248B8}" type="slidenum">
              <a:rPr lang="en-US" smtClean="0"/>
              <a:t>‹#›</a:t>
            </a:fld>
            <a:endParaRPr lang="en-US"/>
          </a:p>
        </p:txBody>
      </p:sp>
    </p:spTree>
    <p:extLst>
      <p:ext uri="{BB962C8B-B14F-4D97-AF65-F5344CB8AC3E}">
        <p14:creationId xmlns:p14="http://schemas.microsoft.com/office/powerpoint/2010/main" val="5976272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E7369-FE7D-794A-917E-70EA5EE8408C}" type="datetimeFigureOut">
              <a:rPr lang="en-US" smtClean="0"/>
              <a:t>7/9/21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CC5A-C07E-EE47-AB07-8E8D8EB2A8C1}" type="slidenum">
              <a:rPr lang="en-US" smtClean="0"/>
              <a:t>‹#›</a:t>
            </a:fld>
            <a:endParaRPr lang="en-US"/>
          </a:p>
        </p:txBody>
      </p:sp>
    </p:spTree>
    <p:extLst>
      <p:ext uri="{BB962C8B-B14F-4D97-AF65-F5344CB8AC3E}">
        <p14:creationId xmlns:p14="http://schemas.microsoft.com/office/powerpoint/2010/main" val="35088110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a:t>
            </a:fld>
            <a:endParaRPr lang="en-US"/>
          </a:p>
        </p:txBody>
      </p:sp>
    </p:spTree>
    <p:extLst>
      <p:ext uri="{BB962C8B-B14F-4D97-AF65-F5344CB8AC3E}">
        <p14:creationId xmlns:p14="http://schemas.microsoft.com/office/powerpoint/2010/main" val="15879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potential sources of variation in carbon costs to acquire nitrogen, we were interested in understanding how soil nitrogen availability and light availability influenced plant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10</a:t>
            </a:fld>
            <a:endParaRPr lang="en-US"/>
          </a:p>
        </p:txBody>
      </p:sp>
    </p:spTree>
    <p:extLst>
      <p:ext uri="{BB962C8B-B14F-4D97-AF65-F5344CB8AC3E}">
        <p14:creationId xmlns:p14="http://schemas.microsoft.com/office/powerpoint/2010/main" val="1040968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set up a greenhouse experiment where we grew G. hirsutum and G. max under four light levels and four soil nitrogen levels in a full factorial, random block design. </a:t>
            </a:r>
          </a:p>
          <a:p>
            <a:endParaRPr lang="en-US" dirty="0"/>
          </a:p>
          <a:p>
            <a:r>
              <a:rPr lang="en-US" dirty="0"/>
              <a:t>Light treatments were created using shade cloth and nitrogen fertilization treatments were created using a modified Hoagland’s solution</a:t>
            </a:r>
          </a:p>
          <a:p>
            <a:endParaRPr lang="en-US" dirty="0"/>
          </a:p>
          <a:p>
            <a:r>
              <a:rPr lang="en-US" dirty="0"/>
              <a:t>G. hirsutum is a woody perennial species capable of acquiring nitrogen via direct uptake or via associations with arbuscular mycorrhizal fungi</a:t>
            </a:r>
          </a:p>
          <a:p>
            <a:endParaRPr lang="en-US" dirty="0"/>
          </a:p>
          <a:p>
            <a:r>
              <a:rPr lang="en-US" dirty="0"/>
              <a:t>G. max is a herbaceous annual species capable of acquiring nitrogen via direct uptake or through associations with nitrogen-fixing bacteria</a:t>
            </a:r>
          </a:p>
        </p:txBody>
      </p:sp>
      <p:sp>
        <p:nvSpPr>
          <p:cNvPr id="4" name="Slide Number Placeholder 3"/>
          <p:cNvSpPr>
            <a:spLocks noGrp="1"/>
          </p:cNvSpPr>
          <p:nvPr>
            <p:ph type="sldNum" sz="quarter" idx="5"/>
          </p:nvPr>
        </p:nvSpPr>
        <p:spPr/>
        <p:txBody>
          <a:bodyPr/>
          <a:lstStyle/>
          <a:p>
            <a:fld id="{5244E996-A8DB-CE40-87C4-176C80B5D0D6}" type="slidenum">
              <a:rPr lang="en-US" smtClean="0"/>
              <a:t>11</a:t>
            </a:fld>
            <a:endParaRPr lang="en-US"/>
          </a:p>
        </p:txBody>
      </p:sp>
    </p:spTree>
    <p:extLst>
      <p:ext uri="{BB962C8B-B14F-4D97-AF65-F5344CB8AC3E}">
        <p14:creationId xmlns:p14="http://schemas.microsoft.com/office/powerpoint/2010/main" val="810949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quantified carbon costs to acquire nitrogen as a function of root carbon biomass and whole-plant nitrogen biomass. </a:t>
            </a:r>
          </a:p>
          <a:p>
            <a:endParaRPr lang="en-US" dirty="0"/>
          </a:p>
          <a:p>
            <a:r>
              <a:rPr lang="en-US" dirty="0"/>
              <a:t>There are several limitations associated with this metric that I unfortunately do not have time to get into here. If you want more information about this metric, I’ve linked a QR code at the end of this talk to our recently accepted manuscript on this work.</a:t>
            </a:r>
          </a:p>
        </p:txBody>
      </p:sp>
      <p:sp>
        <p:nvSpPr>
          <p:cNvPr id="4" name="Slide Number Placeholder 3"/>
          <p:cNvSpPr>
            <a:spLocks noGrp="1"/>
          </p:cNvSpPr>
          <p:nvPr>
            <p:ph type="sldNum" sz="quarter" idx="5"/>
          </p:nvPr>
        </p:nvSpPr>
        <p:spPr/>
        <p:txBody>
          <a:bodyPr/>
          <a:lstStyle/>
          <a:p>
            <a:fld id="{306ACC5A-C07E-EE47-AB07-8E8D8EB2A8C1}" type="slidenum">
              <a:rPr lang="en-US" smtClean="0"/>
              <a:t>12</a:t>
            </a:fld>
            <a:endParaRPr lang="en-US"/>
          </a:p>
        </p:txBody>
      </p:sp>
    </p:spTree>
    <p:extLst>
      <p:ext uri="{BB962C8B-B14F-4D97-AF65-F5344CB8AC3E}">
        <p14:creationId xmlns:p14="http://schemas.microsoft.com/office/powerpoint/2010/main" val="3433636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this experiment to test the following hypotheses</a:t>
            </a:r>
          </a:p>
          <a:p>
            <a:endParaRPr lang="en-US" dirty="0"/>
          </a:p>
          <a:p>
            <a:r>
              <a:rPr lang="en-US" dirty="0"/>
              <a:t>Light availability would impact carbon costs to acquire nitrogen similarly in both species. </a:t>
            </a:r>
          </a:p>
          <a:p>
            <a:endParaRPr lang="en-US" dirty="0"/>
          </a:p>
          <a:p>
            <a:r>
              <a:rPr lang="en-US" dirty="0"/>
              <a:t>This would likely be indexed by a larger increase in root carbon biomass than whole plant nitrogen biomass due to the short temporal scale of this study</a:t>
            </a:r>
          </a:p>
          <a:p>
            <a:endParaRPr lang="en-US" dirty="0"/>
          </a:p>
          <a:p>
            <a:r>
              <a:rPr lang="en-US" dirty="0"/>
              <a:t>However, we expected that nitrogen availability would impact carbon costs to acquire nitrogen differently between species</a:t>
            </a:r>
          </a:p>
          <a:p>
            <a:endParaRPr lang="en-US" dirty="0"/>
          </a:p>
          <a:p>
            <a:r>
              <a:rPr lang="en-US" dirty="0"/>
              <a:t>We expected that carbon costs to acquire nitrogen would decrease with increasing soil nitrogen fertilization in G. hirsutum due to an increase in per-root nitrogen uptake</a:t>
            </a:r>
          </a:p>
          <a:p>
            <a:endParaRPr lang="en-US" dirty="0"/>
          </a:p>
          <a:p>
            <a:r>
              <a:rPr lang="en-US" dirty="0"/>
              <a:t>However, we expected that these carbon costs would not change with soil nitrogen fertilization in G. max. This is because G. max would acquire most of its nitrogen from nitrogen fixation and independent of soil nitrogen fertilization</a:t>
            </a:r>
          </a:p>
        </p:txBody>
      </p:sp>
      <p:sp>
        <p:nvSpPr>
          <p:cNvPr id="4" name="Slide Number Placeholder 3"/>
          <p:cNvSpPr>
            <a:spLocks noGrp="1"/>
          </p:cNvSpPr>
          <p:nvPr>
            <p:ph type="sldNum" sz="quarter" idx="5"/>
          </p:nvPr>
        </p:nvSpPr>
        <p:spPr/>
        <p:txBody>
          <a:bodyPr/>
          <a:lstStyle/>
          <a:p>
            <a:fld id="{306ACC5A-C07E-EE47-AB07-8E8D8EB2A8C1}" type="slidenum">
              <a:rPr lang="en-US" smtClean="0"/>
              <a:t>13</a:t>
            </a:fld>
            <a:endParaRPr lang="en-US"/>
          </a:p>
        </p:txBody>
      </p:sp>
    </p:spTree>
    <p:extLst>
      <p:ext uri="{BB962C8B-B14F-4D97-AF65-F5344CB8AC3E}">
        <p14:creationId xmlns:p14="http://schemas.microsoft.com/office/powerpoint/2010/main" val="1965889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figure axes have soil nitrogen fertilization on the x-axis and the response variable (carbon costs to acquire nitrogen in this case) on the y-axis.</a:t>
            </a:r>
          </a:p>
          <a:p>
            <a:endParaRPr lang="en-US" dirty="0"/>
          </a:p>
          <a:p>
            <a:r>
              <a:rPr lang="en-US" dirty="0"/>
              <a:t>On the left panel is cotton and on the right panel is soybean</a:t>
            </a:r>
          </a:p>
          <a:p>
            <a:endParaRPr lang="en-US" dirty="0"/>
          </a:p>
          <a:p>
            <a:r>
              <a:rPr lang="en-US" dirty="0"/>
              <a:t>Colored points and trendlines represent light treatments, and dashed lines indicate trendlines that are not different from zero</a:t>
            </a:r>
          </a:p>
          <a:p>
            <a:endParaRPr lang="en-US" dirty="0"/>
          </a:p>
          <a:p>
            <a:endParaRPr lang="en-US" dirty="0"/>
          </a:p>
          <a:p>
            <a:endParaRPr lang="en-US" dirty="0"/>
          </a:p>
          <a:p>
            <a:r>
              <a:rPr lang="en-US" dirty="0"/>
              <a:t>Arrows about intercept</a:t>
            </a:r>
            <a:r>
              <a:rPr lang="en-US"/>
              <a:t>/slope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14</a:t>
            </a:fld>
            <a:endParaRPr lang="en-US"/>
          </a:p>
        </p:txBody>
      </p:sp>
    </p:spTree>
    <p:extLst>
      <p:ext uri="{BB962C8B-B14F-4D97-AF65-F5344CB8AC3E}">
        <p14:creationId xmlns:p14="http://schemas.microsoft.com/office/powerpoint/2010/main" val="1223422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nitrogen fertilization generally decreased cotton carbon costs to acquire nitrogen regardless of light level. </a:t>
            </a:r>
          </a:p>
          <a:p>
            <a:endParaRPr lang="en-US" dirty="0"/>
          </a:p>
          <a:p>
            <a:r>
              <a:rPr lang="en-US" dirty="0"/>
              <a:t>In all cases, this was the result of a larger increase in whole plant nitrogen biomass than root carbon biomass.</a:t>
            </a:r>
          </a:p>
          <a:p>
            <a:endParaRPr lang="en-US" dirty="0"/>
          </a:p>
          <a:p>
            <a:r>
              <a:rPr lang="en-US" dirty="0"/>
              <a:t>Additionally, we found that light availability increased cotton carbon costs to acquire nitrogen</a:t>
            </a:r>
          </a:p>
          <a:p>
            <a:endParaRPr lang="en-US" dirty="0"/>
          </a:p>
          <a:p>
            <a:r>
              <a:rPr lang="en-US" dirty="0"/>
              <a:t>In all cases, this was indexed by a larger increase in root carbon biomass than whole plant nitrogen biomass</a:t>
            </a:r>
          </a:p>
        </p:txBody>
      </p:sp>
      <p:sp>
        <p:nvSpPr>
          <p:cNvPr id="4" name="Slide Number Placeholder 3"/>
          <p:cNvSpPr>
            <a:spLocks noGrp="1"/>
          </p:cNvSpPr>
          <p:nvPr>
            <p:ph type="sldNum" sz="quarter" idx="5"/>
          </p:nvPr>
        </p:nvSpPr>
        <p:spPr/>
        <p:txBody>
          <a:bodyPr/>
          <a:lstStyle/>
          <a:p>
            <a:fld id="{306ACC5A-C07E-EE47-AB07-8E8D8EB2A8C1}" type="slidenum">
              <a:rPr lang="en-US" smtClean="0"/>
              <a:t>15</a:t>
            </a:fld>
            <a:endParaRPr lang="en-US"/>
          </a:p>
        </p:txBody>
      </p:sp>
    </p:spTree>
    <p:extLst>
      <p:ext uri="{BB962C8B-B14F-4D97-AF65-F5344CB8AC3E}">
        <p14:creationId xmlns:p14="http://schemas.microsoft.com/office/powerpoint/2010/main" val="477572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found that light availability increased cotton carbon costs to acquire nitrogen</a:t>
            </a:r>
          </a:p>
          <a:p>
            <a:endParaRPr lang="en-US" dirty="0"/>
          </a:p>
          <a:p>
            <a:r>
              <a:rPr lang="en-US" dirty="0"/>
              <a:t>In all cases, this was indexed by a larger increase in root carbon biomass than whole plant nitrogen biomass</a:t>
            </a:r>
          </a:p>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16</a:t>
            </a:fld>
            <a:endParaRPr lang="en-US"/>
          </a:p>
        </p:txBody>
      </p:sp>
    </p:spTree>
    <p:extLst>
      <p:ext uri="{BB962C8B-B14F-4D97-AF65-F5344CB8AC3E}">
        <p14:creationId xmlns:p14="http://schemas.microsoft.com/office/powerpoint/2010/main" val="79896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found the same patterns to be true in soybean.</a:t>
            </a:r>
          </a:p>
          <a:p>
            <a:endParaRPr lang="en-US" dirty="0"/>
          </a:p>
          <a:p>
            <a:r>
              <a:rPr lang="en-US" dirty="0"/>
              <a:t>Where nitrogen availability generally decreased carbon costs to acquire nitrogen and light availability generally increased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17</a:t>
            </a:fld>
            <a:endParaRPr lang="en-US"/>
          </a:p>
        </p:txBody>
      </p:sp>
    </p:spTree>
    <p:extLst>
      <p:ext uri="{BB962C8B-B14F-4D97-AF65-F5344CB8AC3E}">
        <p14:creationId xmlns:p14="http://schemas.microsoft.com/office/powerpoint/2010/main" val="4159302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patterns did not necessarily follow from our original hypotheses</a:t>
            </a:r>
          </a:p>
          <a:p>
            <a:endParaRPr lang="en-US" dirty="0"/>
          </a:p>
          <a:p>
            <a:r>
              <a:rPr lang="en-US" dirty="0"/>
              <a:t>However, these patterns make a bit more sense when we look at root nodulation data</a:t>
            </a:r>
          </a:p>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18</a:t>
            </a:fld>
            <a:endParaRPr lang="en-US"/>
          </a:p>
        </p:txBody>
      </p:sp>
    </p:spTree>
    <p:extLst>
      <p:ext uri="{BB962C8B-B14F-4D97-AF65-F5344CB8AC3E}">
        <p14:creationId xmlns:p14="http://schemas.microsoft.com/office/powerpoint/2010/main" val="2298411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increasing soil nitrogen fertilization decreased root nodule biomass regardless of light level.</a:t>
            </a:r>
          </a:p>
          <a:p>
            <a:endParaRPr lang="en-US" dirty="0"/>
          </a:p>
          <a:p>
            <a:r>
              <a:rPr lang="en-US" dirty="0"/>
              <a:t>This likely decreased the nitrogen fixation capacity of soybean individuals; however, occurred alongside an increase in whole plant nitrogen biomass with increasing nitrogen fertilization</a:t>
            </a:r>
          </a:p>
          <a:p>
            <a:endParaRPr lang="en-US" dirty="0"/>
          </a:p>
          <a:p>
            <a:r>
              <a:rPr lang="en-US" dirty="0"/>
              <a:t>This suggests that soybean individuals growing under high levels of soil nitrogen may have been accessing nitrogen from an alternative source aside from nitrogen fixation</a:t>
            </a:r>
          </a:p>
        </p:txBody>
      </p:sp>
      <p:sp>
        <p:nvSpPr>
          <p:cNvPr id="4" name="Slide Number Placeholder 3"/>
          <p:cNvSpPr>
            <a:spLocks noGrp="1"/>
          </p:cNvSpPr>
          <p:nvPr>
            <p:ph type="sldNum" sz="quarter" idx="5"/>
          </p:nvPr>
        </p:nvSpPr>
        <p:spPr/>
        <p:txBody>
          <a:bodyPr/>
          <a:lstStyle/>
          <a:p>
            <a:fld id="{306ACC5A-C07E-EE47-AB07-8E8D8EB2A8C1}" type="slidenum">
              <a:rPr lang="en-US" smtClean="0"/>
              <a:t>19</a:t>
            </a:fld>
            <a:endParaRPr lang="en-US"/>
          </a:p>
        </p:txBody>
      </p:sp>
    </p:spTree>
    <p:extLst>
      <p:ext uri="{BB962C8B-B14F-4D97-AF65-F5344CB8AC3E}">
        <p14:creationId xmlns:p14="http://schemas.microsoft.com/office/powerpoint/2010/main" val="3212329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overly simplistic schematic that I hope will demonstrate this</a:t>
            </a:r>
          </a:p>
          <a:p>
            <a:endParaRPr lang="en-US" dirty="0"/>
          </a:p>
          <a:p>
            <a:r>
              <a:rPr lang="en-US" dirty="0"/>
              <a:t>Plants draw carbon dioxide in from the atmosphere and convert this to simple sugars</a:t>
            </a:r>
          </a:p>
        </p:txBody>
      </p:sp>
      <p:sp>
        <p:nvSpPr>
          <p:cNvPr id="4" name="Slide Number Placeholder 3"/>
          <p:cNvSpPr>
            <a:spLocks noGrp="1"/>
          </p:cNvSpPr>
          <p:nvPr>
            <p:ph type="sldNum" sz="quarter" idx="5"/>
          </p:nvPr>
        </p:nvSpPr>
        <p:spPr/>
        <p:txBody>
          <a:bodyPr/>
          <a:lstStyle/>
          <a:p>
            <a:fld id="{306ACC5A-C07E-EE47-AB07-8E8D8EB2A8C1}" type="slidenum">
              <a:rPr lang="en-US" smtClean="0"/>
              <a:t>2</a:t>
            </a:fld>
            <a:endParaRPr lang="en-US"/>
          </a:p>
        </p:txBody>
      </p:sp>
    </p:spTree>
    <p:extLst>
      <p:ext uri="{BB962C8B-B14F-4D97-AF65-F5344CB8AC3E}">
        <p14:creationId xmlns:p14="http://schemas.microsoft.com/office/powerpoint/2010/main" val="1033964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when we look at the ratio of root nodule biomass to root biomass, we see that root nodule biomass is decreasing relative to root biomass regardless of light level. </a:t>
            </a:r>
          </a:p>
          <a:p>
            <a:endParaRPr lang="en-US" dirty="0"/>
          </a:p>
          <a:p>
            <a:r>
              <a:rPr lang="en-US" dirty="0"/>
              <a:t>This suggests that individuals may have switched their dominant mode of nitrogen acquisition from nitrogen fixation to direct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20</a:t>
            </a:fld>
            <a:endParaRPr lang="en-US"/>
          </a:p>
        </p:txBody>
      </p:sp>
    </p:spTree>
    <p:extLst>
      <p:ext uri="{BB962C8B-B14F-4D97-AF65-F5344CB8AC3E}">
        <p14:creationId xmlns:p14="http://schemas.microsoft.com/office/powerpoint/2010/main" val="2594194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our findings together:</a:t>
            </a:r>
          </a:p>
          <a:p>
            <a:endParaRPr lang="en-US" dirty="0"/>
          </a:p>
          <a:p>
            <a:r>
              <a:rPr lang="en-US" dirty="0"/>
              <a:t>We found that light availability increased carbon costs to acquire nitrogen in both species, which supported our hypothesis.</a:t>
            </a:r>
          </a:p>
          <a:p>
            <a:endParaRPr lang="en-US" dirty="0"/>
          </a:p>
          <a:p>
            <a:r>
              <a:rPr lang="en-US" dirty="0"/>
              <a:t>We also found that, in support of our hypothesis, nitrogen fertilization decreased carbon costs to acquire nitrogen in cotton. </a:t>
            </a:r>
          </a:p>
          <a:p>
            <a:endParaRPr lang="en-US" dirty="0"/>
          </a:p>
          <a:p>
            <a:r>
              <a:rPr lang="en-US" dirty="0"/>
              <a:t>This was presumably due to an increase in per-root nitrogen uptake</a:t>
            </a:r>
          </a:p>
          <a:p>
            <a:endParaRPr lang="en-US" dirty="0"/>
          </a:p>
          <a:p>
            <a:r>
              <a:rPr lang="en-US" dirty="0"/>
              <a:t>However, we observed similar patterns in soybean, which did not support our hypothesis.</a:t>
            </a:r>
          </a:p>
          <a:p>
            <a:endParaRPr lang="en-US" dirty="0"/>
          </a:p>
          <a:p>
            <a:r>
              <a:rPr lang="en-US" dirty="0"/>
              <a:t>Root nodulation data suggests that these patterns were due to a shift in the dominant mode of nitrogen acquisition from nitrogen fixation to direct nitrogen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21</a:t>
            </a:fld>
            <a:endParaRPr lang="en-US"/>
          </a:p>
        </p:txBody>
      </p:sp>
    </p:spTree>
    <p:extLst>
      <p:ext uri="{BB962C8B-B14F-4D97-AF65-F5344CB8AC3E}">
        <p14:creationId xmlns:p14="http://schemas.microsoft.com/office/powerpoint/2010/main" val="1185393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compare carbon costs to acquire nitrogen between species.</a:t>
            </a:r>
          </a:p>
          <a:p>
            <a:endParaRPr lang="en-US" dirty="0"/>
          </a:p>
          <a:p>
            <a:r>
              <a:rPr lang="en-US" dirty="0"/>
              <a:t>This is because cotton and soybean are not phylogenetically related and we are extremely limited in our ability to extrapolate these patterns to all nitrogen-fixing or non nitrogen-fixing species.</a:t>
            </a:r>
          </a:p>
          <a:p>
            <a:endParaRPr lang="en-US" dirty="0"/>
          </a:p>
          <a:p>
            <a:r>
              <a:rPr lang="en-US" dirty="0"/>
              <a:t>Therefore, future work will entail using a larger range of taxonomically related species to determine how generalizable these patterns are.</a:t>
            </a:r>
          </a:p>
          <a:p>
            <a:endParaRPr lang="en-US" dirty="0"/>
          </a:p>
          <a:p>
            <a:r>
              <a:rPr lang="en-US" dirty="0"/>
              <a:t>Additionally, this study was conducted over a short 5-week temporal scale, so there is also a need to evaluate these patterns across multiple spatiotemporal scales to determine the spatiotemporal range for which these patterns hold</a:t>
            </a:r>
          </a:p>
          <a:p>
            <a:endParaRPr lang="en-US" dirty="0"/>
          </a:p>
          <a:p>
            <a:r>
              <a:rPr lang="en-US" dirty="0"/>
              <a:t>Finally, we would love to evaluate the soil nitrogen threshold whereby nitrogen-fixing species shift from nitrogen fixation to direct uptake and to compare these results to patterns simulated by Earth system models.</a:t>
            </a:r>
          </a:p>
        </p:txBody>
      </p:sp>
      <p:sp>
        <p:nvSpPr>
          <p:cNvPr id="4" name="Slide Number Placeholder 3"/>
          <p:cNvSpPr>
            <a:spLocks noGrp="1"/>
          </p:cNvSpPr>
          <p:nvPr>
            <p:ph type="sldNum" sz="quarter" idx="5"/>
          </p:nvPr>
        </p:nvSpPr>
        <p:spPr/>
        <p:txBody>
          <a:bodyPr/>
          <a:lstStyle/>
          <a:p>
            <a:fld id="{306ACC5A-C07E-EE47-AB07-8E8D8EB2A8C1}" type="slidenum">
              <a:rPr lang="en-US" smtClean="0"/>
              <a:t>22</a:t>
            </a:fld>
            <a:endParaRPr lang="en-US"/>
          </a:p>
        </p:txBody>
      </p:sp>
    </p:spTree>
    <p:extLst>
      <p:ext uri="{BB962C8B-B14F-4D97-AF65-F5344CB8AC3E}">
        <p14:creationId xmlns:p14="http://schemas.microsoft.com/office/powerpoint/2010/main" val="1663680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 work could not have been done without the help of several undergraduate students and feedback from members of the Schwilk and van Gestel Lab. We would also like to thank Dr. Paxton Payton at the USDA station in Lubbock for providing us with cotton and soybean seeds</a:t>
            </a:r>
          </a:p>
        </p:txBody>
      </p:sp>
      <p:sp>
        <p:nvSpPr>
          <p:cNvPr id="4" name="Slide Number Placeholder 3"/>
          <p:cNvSpPr>
            <a:spLocks noGrp="1"/>
          </p:cNvSpPr>
          <p:nvPr>
            <p:ph type="sldNum" sz="quarter" idx="5"/>
          </p:nvPr>
        </p:nvSpPr>
        <p:spPr/>
        <p:txBody>
          <a:bodyPr/>
          <a:lstStyle/>
          <a:p>
            <a:fld id="{306ACC5A-C07E-EE47-AB07-8E8D8EB2A8C1}" type="slidenum">
              <a:rPr lang="en-US" smtClean="0"/>
              <a:t>23</a:t>
            </a:fld>
            <a:endParaRPr lang="en-US"/>
          </a:p>
        </p:txBody>
      </p:sp>
    </p:spTree>
    <p:extLst>
      <p:ext uri="{BB962C8B-B14F-4D97-AF65-F5344CB8AC3E}">
        <p14:creationId xmlns:p14="http://schemas.microsoft.com/office/powerpoint/2010/main" val="2633395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interested, this work is part of a recently accepted manuscript at the Journal of Experimental Botany. If you scan the QR code below with your phone, you will be able to access the manuscript landing page.</a:t>
            </a:r>
          </a:p>
        </p:txBody>
      </p:sp>
      <p:sp>
        <p:nvSpPr>
          <p:cNvPr id="4" name="Slide Number Placeholder 3"/>
          <p:cNvSpPr>
            <a:spLocks noGrp="1"/>
          </p:cNvSpPr>
          <p:nvPr>
            <p:ph type="sldNum" sz="quarter" idx="5"/>
          </p:nvPr>
        </p:nvSpPr>
        <p:spPr/>
        <p:txBody>
          <a:bodyPr/>
          <a:lstStyle/>
          <a:p>
            <a:fld id="{306ACC5A-C07E-EE47-AB07-8E8D8EB2A8C1}" type="slidenum">
              <a:rPr lang="en-US" smtClean="0"/>
              <a:t>24</a:t>
            </a:fld>
            <a:endParaRPr lang="en-US"/>
          </a:p>
        </p:txBody>
      </p:sp>
    </p:spTree>
    <p:extLst>
      <p:ext uri="{BB962C8B-B14F-4D97-AF65-F5344CB8AC3E}">
        <p14:creationId xmlns:p14="http://schemas.microsoft.com/office/powerpoint/2010/main" val="222266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supports net primary production, and allows plants to allocate carbon toward two primary pathways</a:t>
            </a:r>
          </a:p>
        </p:txBody>
      </p:sp>
      <p:sp>
        <p:nvSpPr>
          <p:cNvPr id="4" name="Slide Number Placeholder 3"/>
          <p:cNvSpPr>
            <a:spLocks noGrp="1"/>
          </p:cNvSpPr>
          <p:nvPr>
            <p:ph type="sldNum" sz="quarter" idx="5"/>
          </p:nvPr>
        </p:nvSpPr>
        <p:spPr/>
        <p:txBody>
          <a:bodyPr/>
          <a:lstStyle/>
          <a:p>
            <a:fld id="{306ACC5A-C07E-EE47-AB07-8E8D8EB2A8C1}" type="slidenum">
              <a:rPr lang="en-US" smtClean="0"/>
              <a:t>3</a:t>
            </a:fld>
            <a:endParaRPr lang="en-US"/>
          </a:p>
        </p:txBody>
      </p:sp>
    </p:spTree>
    <p:extLst>
      <p:ext uri="{BB962C8B-B14F-4D97-AF65-F5344CB8AC3E}">
        <p14:creationId xmlns:p14="http://schemas.microsoft.com/office/powerpoint/2010/main" val="4101517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plants might use carbon to support whole plant growth. This may be through woody tissue production, leaf production and maintenance, or toward storage</a:t>
            </a:r>
          </a:p>
          <a:p>
            <a:endParaRPr lang="en-US" dirty="0"/>
          </a:p>
          <a:p>
            <a:r>
              <a:rPr lang="en-US" dirty="0"/>
              <a:t>Alternatively, plants might use carbon to support soil resource uptake. This can either be through fine root production, root exudation, or carbon exchange with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4</a:t>
            </a:fld>
            <a:endParaRPr lang="en-US"/>
          </a:p>
        </p:txBody>
      </p:sp>
    </p:spTree>
    <p:extLst>
      <p:ext uri="{BB962C8B-B14F-4D97-AF65-F5344CB8AC3E}">
        <p14:creationId xmlns:p14="http://schemas.microsoft.com/office/powerpoint/2010/main" val="80750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Plants use carbon allocated belowground to acquire important resources that support photosynthetic and metabolic demand. While there are a ton of different nutrients plants acquire, plants acquire nitrogen in the largest quantity. </a:t>
            </a:r>
          </a:p>
          <a:p>
            <a:endParaRPr lang="en-US" dirty="0"/>
          </a:p>
          <a:p>
            <a:r>
              <a:rPr lang="en-US" dirty="0"/>
              <a:t>Once acquired, nitrogen can be used for maintenance of structural tissue, production and maintenance of photosynthetic enzymes, and many other important functions that are critical for the growth, reproduction, and survival of an individual plant.</a:t>
            </a:r>
          </a:p>
        </p:txBody>
      </p:sp>
      <p:sp>
        <p:nvSpPr>
          <p:cNvPr id="4" name="Slide Number Placeholder 3"/>
          <p:cNvSpPr>
            <a:spLocks noGrp="1"/>
          </p:cNvSpPr>
          <p:nvPr>
            <p:ph type="sldNum" sz="quarter" idx="5"/>
          </p:nvPr>
        </p:nvSpPr>
        <p:spPr/>
        <p:txBody>
          <a:bodyPr/>
          <a:lstStyle/>
          <a:p>
            <a:fld id="{306ACC5A-C07E-EE47-AB07-8E8D8EB2A8C1}" type="slidenum">
              <a:rPr lang="en-US" smtClean="0"/>
              <a:t>5</a:t>
            </a:fld>
            <a:endParaRPr lang="en-US"/>
          </a:p>
        </p:txBody>
      </p:sp>
    </p:spTree>
    <p:extLst>
      <p:ext uri="{BB962C8B-B14F-4D97-AF65-F5344CB8AC3E}">
        <p14:creationId xmlns:p14="http://schemas.microsoft.com/office/powerpoint/2010/main" val="3163574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plants are not able to acquire nitrogen without first allocating carbon belowground. </a:t>
            </a:r>
          </a:p>
          <a:p>
            <a:endParaRPr lang="en-US" dirty="0"/>
          </a:p>
          <a:p>
            <a:r>
              <a:rPr lang="en-US" dirty="0"/>
              <a:t>Thus, there are inherent carbon costs associated with acquiring nitrogen. </a:t>
            </a:r>
          </a:p>
          <a:p>
            <a:endParaRPr lang="en-US" dirty="0"/>
          </a:p>
          <a:p>
            <a:r>
              <a:rPr lang="en-US" dirty="0"/>
              <a:t>These can include structural carbon costs associated with root production and maintenance, or active carbon costs associated with exchange of carbon to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6</a:t>
            </a:fld>
            <a:endParaRPr lang="en-US"/>
          </a:p>
        </p:txBody>
      </p:sp>
    </p:spTree>
    <p:extLst>
      <p:ext uri="{BB962C8B-B14F-4D97-AF65-F5344CB8AC3E}">
        <p14:creationId xmlns:p14="http://schemas.microsoft.com/office/powerpoint/2010/main" val="383528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carbon costs to acquire nitrogen are dynamic and therefore are likely to change with changing aboveground and belowground environmental conditions.</a:t>
            </a:r>
          </a:p>
          <a:p>
            <a:endParaRPr lang="en-US" dirty="0"/>
          </a:p>
          <a:p>
            <a:r>
              <a:rPr lang="en-US" dirty="0"/>
              <a:t>Belowground, soil nitrogen availability likely plays an important role in modifying these carbon costs. </a:t>
            </a:r>
          </a:p>
          <a:p>
            <a:endParaRPr lang="en-US" dirty="0"/>
          </a:p>
          <a:p>
            <a:r>
              <a:rPr lang="en-US" dirty="0"/>
              <a:t>This is because increases in soil nitrogen availability do not influence plant demand to acquire soil resources, and therefore likely do not have a large impact on the magnitude of belowground carbon investments. </a:t>
            </a:r>
          </a:p>
          <a:p>
            <a:endParaRPr lang="en-US" dirty="0"/>
          </a:p>
          <a:p>
            <a:r>
              <a:rPr lang="en-US" dirty="0"/>
              <a:t>Thus, if plants acquire additional nitrogen without a proportional change in belowground carbon, then carbon costs to acquire nitrogen would likely decrease with increasing soil nitrogen availability. </a:t>
            </a:r>
          </a:p>
          <a:p>
            <a:endParaRPr lang="en-US" dirty="0"/>
          </a:p>
          <a:p>
            <a:r>
              <a:rPr lang="en-US" dirty="0"/>
              <a:t>This could be indexed through increased per-root nitrogen uptake in species that acquire most of their nitrogen through direct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7</a:t>
            </a:fld>
            <a:endParaRPr lang="en-US"/>
          </a:p>
        </p:txBody>
      </p:sp>
    </p:spTree>
    <p:extLst>
      <p:ext uri="{BB962C8B-B14F-4D97-AF65-F5344CB8AC3E}">
        <p14:creationId xmlns:p14="http://schemas.microsoft.com/office/powerpoint/2010/main" val="22178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however, that effects of soil nitrogen availability on carbon costs to acquire nitrogen may be context dependent on species nitrogen acquisition strategy.</a:t>
            </a:r>
          </a:p>
          <a:p>
            <a:endParaRPr lang="en-US" dirty="0"/>
          </a:p>
          <a:p>
            <a:r>
              <a:rPr lang="en-US" dirty="0"/>
              <a:t>This has been shown in several studies, however, I think this figure does a great job of representing the variable responses of carbon costs to acquire nitrogen across different acquisition strategies</a:t>
            </a:r>
          </a:p>
          <a:p>
            <a:endParaRPr lang="en-US" dirty="0"/>
          </a:p>
          <a:p>
            <a:r>
              <a:rPr lang="en-US" dirty="0"/>
              <a:t>For example, if a group of plants with different nitrogen acquisition strategies are growing in an area where soil nitrogen availability is 0.1 kg N m-2</a:t>
            </a:r>
          </a:p>
          <a:p>
            <a:endParaRPr lang="en-US" dirty="0"/>
          </a:p>
          <a:p>
            <a:r>
              <a:rPr lang="en-US" dirty="0"/>
              <a:t>Then species that associate with arbuscular mycorrhizal fungi may have lower carbon costs to acquire nitrogen than species that acquire nitrogen through ectomycorrhizal fungi or nonmycorrhizal active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8</a:t>
            </a:fld>
            <a:endParaRPr lang="en-US"/>
          </a:p>
        </p:txBody>
      </p:sp>
    </p:spTree>
    <p:extLst>
      <p:ext uri="{BB962C8B-B14F-4D97-AF65-F5344CB8AC3E}">
        <p14:creationId xmlns:p14="http://schemas.microsoft.com/office/powerpoint/2010/main" val="2022542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aboveground environmental conditions may influence carbon costs to acquire nitrogen</a:t>
            </a:r>
          </a:p>
          <a:p>
            <a:endParaRPr lang="en-US" dirty="0"/>
          </a:p>
          <a:p>
            <a:r>
              <a:rPr lang="en-US" dirty="0"/>
              <a:t>Specifically, environmental conditions that increase NPP and increase plant demand to acquire soil resources should increase carbon costs to acquire nitrogen over short temporal scales.</a:t>
            </a:r>
          </a:p>
          <a:p>
            <a:endParaRPr lang="en-US" dirty="0"/>
          </a:p>
          <a:p>
            <a:r>
              <a:rPr lang="en-US" dirty="0"/>
              <a:t>These patterns would likely be indexed through larger belowground carbon investments relative to nitrogen uptake</a:t>
            </a:r>
          </a:p>
          <a:p>
            <a:endParaRPr lang="en-US" dirty="0"/>
          </a:p>
          <a:p>
            <a:r>
              <a:rPr lang="en-US" dirty="0"/>
              <a:t>For example, increased light availability should increase net primary productivity, which should increase belowground carbon investments in order to acquire additional nitrogen to support higher NPP. </a:t>
            </a:r>
          </a:p>
          <a:p>
            <a:endParaRPr lang="en-US" dirty="0"/>
          </a:p>
          <a:p>
            <a:r>
              <a:rPr lang="en-US" dirty="0"/>
              <a:t>However, over short temporal scales, this may not correspond with an increase in plant nitrogen uptake. </a:t>
            </a:r>
          </a:p>
          <a:p>
            <a:endParaRPr lang="en-US" dirty="0"/>
          </a:p>
          <a:p>
            <a:r>
              <a:rPr lang="en-US" dirty="0"/>
              <a:t>This is because it takes time to build structures and exchange carbon with microbial symbionts, so there is likely a temporal lag between the time it takes to allocate carbon belowground and acquire additional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9</a:t>
            </a:fld>
            <a:endParaRPr lang="en-US"/>
          </a:p>
        </p:txBody>
      </p:sp>
    </p:spTree>
    <p:extLst>
      <p:ext uri="{BB962C8B-B14F-4D97-AF65-F5344CB8AC3E}">
        <p14:creationId xmlns:p14="http://schemas.microsoft.com/office/powerpoint/2010/main" val="3363303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518B0-5D50-1F4D-BF77-338FF368AF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A0191A-2B06-A94B-B9B4-D38FE1BEC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9F55F3-5FCB-944A-B03F-0F23BCFE543D}"/>
              </a:ext>
            </a:extLst>
          </p:cNvPr>
          <p:cNvSpPr>
            <a:spLocks noGrp="1"/>
          </p:cNvSpPr>
          <p:nvPr>
            <p:ph type="dt" sz="half" idx="10"/>
          </p:nvPr>
        </p:nvSpPr>
        <p:spPr/>
        <p:txBody>
          <a:bodyPr/>
          <a:lstStyle/>
          <a:p>
            <a:fld id="{06F5F200-C08D-F947-A692-955C9B66881E}" type="datetime1">
              <a:rPr lang="en-US" smtClean="0"/>
              <a:t>7/9/21</a:t>
            </a:fld>
            <a:endParaRPr lang="en-US"/>
          </a:p>
        </p:txBody>
      </p:sp>
      <p:sp>
        <p:nvSpPr>
          <p:cNvPr id="5" name="Footer Placeholder 4">
            <a:extLst>
              <a:ext uri="{FF2B5EF4-FFF2-40B4-BE49-F238E27FC236}">
                <a16:creationId xmlns:a16="http://schemas.microsoft.com/office/drawing/2014/main" id="{E9BA8495-DE9E-024A-B37A-39CFDADE7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9B23B-1F19-4043-8D1B-889D818CA40F}"/>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47205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E6A7-C287-8745-B2EC-375DD8FC57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681AB-1243-4846-B60A-8C532B19BB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41F4C-5656-9647-BDB1-695C5BE4BC78}"/>
              </a:ext>
            </a:extLst>
          </p:cNvPr>
          <p:cNvSpPr>
            <a:spLocks noGrp="1"/>
          </p:cNvSpPr>
          <p:nvPr>
            <p:ph type="dt" sz="half" idx="10"/>
          </p:nvPr>
        </p:nvSpPr>
        <p:spPr/>
        <p:txBody>
          <a:bodyPr/>
          <a:lstStyle/>
          <a:p>
            <a:fld id="{4536E30F-5EAD-644E-825B-BF1A6362ADB3}" type="datetime1">
              <a:rPr lang="en-US" smtClean="0"/>
              <a:t>7/9/21</a:t>
            </a:fld>
            <a:endParaRPr lang="en-US"/>
          </a:p>
        </p:txBody>
      </p:sp>
      <p:sp>
        <p:nvSpPr>
          <p:cNvPr id="5" name="Footer Placeholder 4">
            <a:extLst>
              <a:ext uri="{FF2B5EF4-FFF2-40B4-BE49-F238E27FC236}">
                <a16:creationId xmlns:a16="http://schemas.microsoft.com/office/drawing/2014/main" id="{08AF59D8-0955-5149-8A84-54795D8DC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C9FB5-13BA-5046-BEC9-EAC0A7B7581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688531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F6EB47-010F-834D-B1BC-1D7FD7268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D8F0C6-0257-0D49-B7E6-10CF06D5F7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4D96C-B01E-0640-9398-1D60DC53CE69}"/>
              </a:ext>
            </a:extLst>
          </p:cNvPr>
          <p:cNvSpPr>
            <a:spLocks noGrp="1"/>
          </p:cNvSpPr>
          <p:nvPr>
            <p:ph type="dt" sz="half" idx="10"/>
          </p:nvPr>
        </p:nvSpPr>
        <p:spPr/>
        <p:txBody>
          <a:bodyPr/>
          <a:lstStyle/>
          <a:p>
            <a:fld id="{A665EE70-E5F7-904B-940F-ADDF158F9A82}" type="datetime1">
              <a:rPr lang="en-US" smtClean="0"/>
              <a:t>7/9/21</a:t>
            </a:fld>
            <a:endParaRPr lang="en-US"/>
          </a:p>
        </p:txBody>
      </p:sp>
      <p:sp>
        <p:nvSpPr>
          <p:cNvPr id="5" name="Footer Placeholder 4">
            <a:extLst>
              <a:ext uri="{FF2B5EF4-FFF2-40B4-BE49-F238E27FC236}">
                <a16:creationId xmlns:a16="http://schemas.microsoft.com/office/drawing/2014/main" id="{51D2DF24-1347-6C4B-945F-D6A34F79E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A2EC7-93FF-3B4B-8D49-01D0F825F39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48874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3332-CA75-FC4D-819E-C175F37F12B7}"/>
              </a:ext>
            </a:extLst>
          </p:cNvPr>
          <p:cNvSpPr>
            <a:spLocks noGrp="1"/>
          </p:cNvSpPr>
          <p:nvPr>
            <p:ph type="title"/>
          </p:nvPr>
        </p:nvSpPr>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1B28464-C6A1-1346-A93F-803740F42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173BA-450A-EC4A-8257-A891D96A08A9}"/>
              </a:ext>
            </a:extLst>
          </p:cNvPr>
          <p:cNvSpPr>
            <a:spLocks noGrp="1"/>
          </p:cNvSpPr>
          <p:nvPr>
            <p:ph type="dt" sz="half" idx="10"/>
          </p:nvPr>
        </p:nvSpPr>
        <p:spPr/>
        <p:txBody>
          <a:bodyPr/>
          <a:lstStyle/>
          <a:p>
            <a:fld id="{32CC85F1-1A02-DC4D-9088-AB656E33CC8C}" type="datetime1">
              <a:rPr lang="en-US" smtClean="0"/>
              <a:t>7/9/21</a:t>
            </a:fld>
            <a:endParaRPr lang="en-US" dirty="0"/>
          </a:p>
        </p:txBody>
      </p:sp>
      <p:sp>
        <p:nvSpPr>
          <p:cNvPr id="5" name="Footer Placeholder 4">
            <a:extLst>
              <a:ext uri="{FF2B5EF4-FFF2-40B4-BE49-F238E27FC236}">
                <a16:creationId xmlns:a16="http://schemas.microsoft.com/office/drawing/2014/main" id="{CD1F356E-69CA-534B-A58B-12450090D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1B95E-C14A-5145-8B4A-18D548EBE63B}"/>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63378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1E56-1E7C-A146-B2AD-7825D280B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317D2D-B065-C747-A610-A4D128AD1B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3CF16-E79C-EF47-B8C5-716CEFB858D7}"/>
              </a:ext>
            </a:extLst>
          </p:cNvPr>
          <p:cNvSpPr>
            <a:spLocks noGrp="1"/>
          </p:cNvSpPr>
          <p:nvPr>
            <p:ph type="dt" sz="half" idx="10"/>
          </p:nvPr>
        </p:nvSpPr>
        <p:spPr/>
        <p:txBody>
          <a:bodyPr/>
          <a:lstStyle/>
          <a:p>
            <a:fld id="{52B19236-3CFE-A240-8429-0F37AC933781}" type="datetime1">
              <a:rPr lang="en-US" smtClean="0"/>
              <a:t>7/9/21</a:t>
            </a:fld>
            <a:endParaRPr lang="en-US"/>
          </a:p>
        </p:txBody>
      </p:sp>
      <p:sp>
        <p:nvSpPr>
          <p:cNvPr id="5" name="Footer Placeholder 4">
            <a:extLst>
              <a:ext uri="{FF2B5EF4-FFF2-40B4-BE49-F238E27FC236}">
                <a16:creationId xmlns:a16="http://schemas.microsoft.com/office/drawing/2014/main" id="{E4A85446-E966-364E-8DCF-CC94B7135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276DE-CFC1-C546-86F5-F336803CEEA5}"/>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338659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3911-5940-B548-8E43-1C4EE8D6D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8DD2D5-0D9C-E04A-9BC6-E0B257B272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5CBA-1C23-8648-8FBC-2237EC898A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C6C876-0051-6642-B762-7DBB2E74021E}"/>
              </a:ext>
            </a:extLst>
          </p:cNvPr>
          <p:cNvSpPr>
            <a:spLocks noGrp="1"/>
          </p:cNvSpPr>
          <p:nvPr>
            <p:ph type="dt" sz="half" idx="10"/>
          </p:nvPr>
        </p:nvSpPr>
        <p:spPr/>
        <p:txBody>
          <a:bodyPr/>
          <a:lstStyle/>
          <a:p>
            <a:fld id="{2AF4D2F6-CA42-A34F-B703-885415B07937}" type="datetime1">
              <a:rPr lang="en-US" smtClean="0"/>
              <a:t>7/9/21</a:t>
            </a:fld>
            <a:endParaRPr lang="en-US"/>
          </a:p>
        </p:txBody>
      </p:sp>
      <p:sp>
        <p:nvSpPr>
          <p:cNvPr id="6" name="Footer Placeholder 5">
            <a:extLst>
              <a:ext uri="{FF2B5EF4-FFF2-40B4-BE49-F238E27FC236}">
                <a16:creationId xmlns:a16="http://schemas.microsoft.com/office/drawing/2014/main" id="{57A94DC7-F52B-7E42-9921-378A2F027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78E3CD-5D84-264E-B1E2-D80B63B98474}"/>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6976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853-C293-D548-83E1-AE70A08622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DE1E89-E762-B84A-AAC4-04942B8936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CCD928-FC16-7841-8AD8-ABC3BB3B0C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DFEF75-5A07-2E46-A10A-D414A5BA7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F40928-F474-A743-8566-2ED718198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05A5DC-526F-124F-ADA1-4BC6F9B771C7}"/>
              </a:ext>
            </a:extLst>
          </p:cNvPr>
          <p:cNvSpPr>
            <a:spLocks noGrp="1"/>
          </p:cNvSpPr>
          <p:nvPr>
            <p:ph type="dt" sz="half" idx="10"/>
          </p:nvPr>
        </p:nvSpPr>
        <p:spPr/>
        <p:txBody>
          <a:bodyPr/>
          <a:lstStyle/>
          <a:p>
            <a:fld id="{4817D5CD-8AFB-9A40-A468-EDC6EF897360}" type="datetime1">
              <a:rPr lang="en-US" smtClean="0"/>
              <a:t>7/9/21</a:t>
            </a:fld>
            <a:endParaRPr lang="en-US"/>
          </a:p>
        </p:txBody>
      </p:sp>
      <p:sp>
        <p:nvSpPr>
          <p:cNvPr id="8" name="Footer Placeholder 7">
            <a:extLst>
              <a:ext uri="{FF2B5EF4-FFF2-40B4-BE49-F238E27FC236}">
                <a16:creationId xmlns:a16="http://schemas.microsoft.com/office/drawing/2014/main" id="{A5C4D060-28AF-9E49-AF39-2C72722751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566618-9A97-894F-8A48-7A1B87D87F7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406271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EBB1-48C6-954F-804F-E7653E728C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67FDF9-0ED4-5B46-B6EC-51F6A1CBA597}"/>
              </a:ext>
            </a:extLst>
          </p:cNvPr>
          <p:cNvSpPr>
            <a:spLocks noGrp="1"/>
          </p:cNvSpPr>
          <p:nvPr>
            <p:ph type="dt" sz="half" idx="10"/>
          </p:nvPr>
        </p:nvSpPr>
        <p:spPr/>
        <p:txBody>
          <a:bodyPr/>
          <a:lstStyle/>
          <a:p>
            <a:fld id="{14938A67-DF72-8D4A-A8B3-A3E3604E14D6}" type="datetime1">
              <a:rPr lang="en-US" smtClean="0"/>
              <a:t>7/9/21</a:t>
            </a:fld>
            <a:endParaRPr lang="en-US"/>
          </a:p>
        </p:txBody>
      </p:sp>
      <p:sp>
        <p:nvSpPr>
          <p:cNvPr id="4" name="Footer Placeholder 3">
            <a:extLst>
              <a:ext uri="{FF2B5EF4-FFF2-40B4-BE49-F238E27FC236}">
                <a16:creationId xmlns:a16="http://schemas.microsoft.com/office/drawing/2014/main" id="{D60581ED-CB81-A343-B9D7-A6CE9AFA68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F09C22-A707-6B4F-A7B0-AE21E0621D0B}"/>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813667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DF53F1-2F89-2840-AB98-E68DA60F9C91}"/>
              </a:ext>
            </a:extLst>
          </p:cNvPr>
          <p:cNvSpPr>
            <a:spLocks noGrp="1"/>
          </p:cNvSpPr>
          <p:nvPr>
            <p:ph type="dt" sz="half" idx="10"/>
          </p:nvPr>
        </p:nvSpPr>
        <p:spPr/>
        <p:txBody>
          <a:bodyPr/>
          <a:lstStyle/>
          <a:p>
            <a:fld id="{D6A2E467-4813-EF41-B8B0-A1C0FBE71C1D}" type="datetime1">
              <a:rPr lang="en-US" smtClean="0"/>
              <a:t>7/9/21</a:t>
            </a:fld>
            <a:endParaRPr lang="en-US"/>
          </a:p>
        </p:txBody>
      </p:sp>
      <p:sp>
        <p:nvSpPr>
          <p:cNvPr id="3" name="Footer Placeholder 2">
            <a:extLst>
              <a:ext uri="{FF2B5EF4-FFF2-40B4-BE49-F238E27FC236}">
                <a16:creationId xmlns:a16="http://schemas.microsoft.com/office/drawing/2014/main" id="{BC83A79D-28FC-5B41-B0B3-F6C1D34C6A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83A2B0-D768-8845-9D87-327A7D31E6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98198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AC0A-95AB-2248-9E09-CFF76A1FC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2CBAE0-D52A-2D48-8633-26505D83C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B902C9-7A6F-0142-AC6D-A5EBB808A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A887A-10F1-7349-BE33-480FEF68C8A1}"/>
              </a:ext>
            </a:extLst>
          </p:cNvPr>
          <p:cNvSpPr>
            <a:spLocks noGrp="1"/>
          </p:cNvSpPr>
          <p:nvPr>
            <p:ph type="dt" sz="half" idx="10"/>
          </p:nvPr>
        </p:nvSpPr>
        <p:spPr/>
        <p:txBody>
          <a:bodyPr/>
          <a:lstStyle/>
          <a:p>
            <a:fld id="{863E3E1B-E867-2D4F-90D6-BAF88DB1C044}" type="datetime1">
              <a:rPr lang="en-US" smtClean="0"/>
              <a:t>7/9/21</a:t>
            </a:fld>
            <a:endParaRPr lang="en-US"/>
          </a:p>
        </p:txBody>
      </p:sp>
      <p:sp>
        <p:nvSpPr>
          <p:cNvPr id="6" name="Footer Placeholder 5">
            <a:extLst>
              <a:ext uri="{FF2B5EF4-FFF2-40B4-BE49-F238E27FC236}">
                <a16:creationId xmlns:a16="http://schemas.microsoft.com/office/drawing/2014/main" id="{9E2BCA22-D67B-FC44-9344-E7C0C9C8C9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4F29F-FEF2-344F-8400-B65707F595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3903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848B-DD22-1F4E-8FAB-5E76EF146D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05DEE3-4607-1A4D-88E3-4568F317A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37017F-6EC4-4546-BD1A-B607A42B8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120B1-07F0-9643-830F-0486E33CC840}"/>
              </a:ext>
            </a:extLst>
          </p:cNvPr>
          <p:cNvSpPr>
            <a:spLocks noGrp="1"/>
          </p:cNvSpPr>
          <p:nvPr>
            <p:ph type="dt" sz="half" idx="10"/>
          </p:nvPr>
        </p:nvSpPr>
        <p:spPr/>
        <p:txBody>
          <a:bodyPr/>
          <a:lstStyle/>
          <a:p>
            <a:fld id="{DF0D4FC1-2FDC-BD4E-9EA8-FCC83ABD69B5}" type="datetime1">
              <a:rPr lang="en-US" smtClean="0"/>
              <a:t>7/9/21</a:t>
            </a:fld>
            <a:endParaRPr lang="en-US"/>
          </a:p>
        </p:txBody>
      </p:sp>
      <p:sp>
        <p:nvSpPr>
          <p:cNvPr id="6" name="Footer Placeholder 5">
            <a:extLst>
              <a:ext uri="{FF2B5EF4-FFF2-40B4-BE49-F238E27FC236}">
                <a16:creationId xmlns:a16="http://schemas.microsoft.com/office/drawing/2014/main" id="{D89B1780-8BC7-684C-8284-2656872FA4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70E3B4-3E7E-AE44-8112-7997F905181E}"/>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1912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C23BBA-3DB2-7142-B0A4-BD6F044CF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927867-34E6-4744-B9C3-4F0232F762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94DEC-4EFC-994E-A9BC-154234CF6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5A65A4-545F-5446-99F6-CE937DA20C0D}" type="datetime1">
              <a:rPr lang="en-US" smtClean="0"/>
              <a:t>7/9/21</a:t>
            </a:fld>
            <a:endParaRPr lang="en-US"/>
          </a:p>
        </p:txBody>
      </p:sp>
      <p:sp>
        <p:nvSpPr>
          <p:cNvPr id="5" name="Footer Placeholder 4">
            <a:extLst>
              <a:ext uri="{FF2B5EF4-FFF2-40B4-BE49-F238E27FC236}">
                <a16:creationId xmlns:a16="http://schemas.microsoft.com/office/drawing/2014/main" id="{91F0E638-5D28-B140-8AD5-4093DE34F5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BC7B98-A002-3B4C-93FB-80176EB33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A98113-336F-9B45-8EFC-8465E05DBE81}" type="slidenum">
              <a:rPr lang="en-US" smtClean="0"/>
              <a:t>‹#›</a:t>
            </a:fld>
            <a:endParaRPr lang="en-US"/>
          </a:p>
        </p:txBody>
      </p:sp>
    </p:spTree>
    <p:extLst>
      <p:ext uri="{BB962C8B-B14F-4D97-AF65-F5344CB8AC3E}">
        <p14:creationId xmlns:p14="http://schemas.microsoft.com/office/powerpoint/2010/main" val="362920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5099-443A-3D4C-BB69-1BD309F0D9D9}"/>
              </a:ext>
            </a:extLst>
          </p:cNvPr>
          <p:cNvSpPr>
            <a:spLocks noGrp="1"/>
          </p:cNvSpPr>
          <p:nvPr>
            <p:ph type="ctrTitle"/>
          </p:nvPr>
        </p:nvSpPr>
        <p:spPr>
          <a:xfrm>
            <a:off x="448733" y="897466"/>
            <a:ext cx="11294534" cy="2531533"/>
          </a:xfrm>
          <a:solidFill>
            <a:schemeClr val="lt1">
              <a:alpha val="82000"/>
            </a:schemeClr>
          </a:solidFill>
          <a:ln w="38100"/>
        </p:spPr>
        <p:style>
          <a:lnRef idx="2">
            <a:schemeClr val="dk1"/>
          </a:lnRef>
          <a:fillRef idx="1">
            <a:schemeClr val="lt1"/>
          </a:fillRef>
          <a:effectRef idx="0">
            <a:schemeClr val="dk1"/>
          </a:effectRef>
          <a:fontRef idx="minor">
            <a:schemeClr val="dk1"/>
          </a:fontRef>
        </p:style>
        <p:txBody>
          <a:bodyPr>
            <a:noAutofit/>
          </a:bodyPr>
          <a:lstStyle/>
          <a:p>
            <a:pPr>
              <a:lnSpc>
                <a:spcPct val="100000"/>
              </a:lnSpc>
            </a:pPr>
            <a:r>
              <a:rPr lang="en-US" sz="4000" b="1" dirty="0">
                <a:solidFill>
                  <a:schemeClr val="accent1"/>
                </a:solidFill>
                <a:latin typeface="Arial" panose="020B0604020202020204" pitchFamily="34" charset="0"/>
                <a:cs typeface="Arial" panose="020B0604020202020204" pitchFamily="34" charset="0"/>
              </a:rPr>
              <a:t>Carbon costs to acquire nitrogen are determined by interactions between nitrogen availability and light availability in two species with different acquisition strategies</a:t>
            </a:r>
          </a:p>
        </p:txBody>
      </p:sp>
      <p:sp>
        <p:nvSpPr>
          <p:cNvPr id="3" name="Subtitle 2">
            <a:extLst>
              <a:ext uri="{FF2B5EF4-FFF2-40B4-BE49-F238E27FC236}">
                <a16:creationId xmlns:a16="http://schemas.microsoft.com/office/drawing/2014/main" id="{48226569-5A70-014B-8126-DA095D689877}"/>
              </a:ext>
            </a:extLst>
          </p:cNvPr>
          <p:cNvSpPr>
            <a:spLocks noGrp="1"/>
          </p:cNvSpPr>
          <p:nvPr>
            <p:ph type="subTitle" idx="1"/>
          </p:nvPr>
        </p:nvSpPr>
        <p:spPr>
          <a:xfrm>
            <a:off x="2476500" y="4446853"/>
            <a:ext cx="7239000" cy="429948"/>
          </a:xfrm>
          <a:solidFill>
            <a:schemeClr val="bg1">
              <a:alpha val="70000"/>
            </a:schemeClr>
          </a:solidFill>
          <a:ln w="19050">
            <a:solidFill>
              <a:schemeClr val="tx1"/>
            </a:solidFill>
          </a:ln>
        </p:spPr>
        <p:txBody>
          <a:bodyPr>
            <a:normAutofit/>
          </a:bodyPr>
          <a:lstStyle/>
          <a:p>
            <a:r>
              <a:rPr lang="en-US" dirty="0"/>
              <a:t>Evan A. Perkowski; Elizabeth F. Waring; Nicholas G. Smith</a:t>
            </a:r>
          </a:p>
        </p:txBody>
      </p:sp>
      <p:sp>
        <p:nvSpPr>
          <p:cNvPr id="4" name="TextBox 3">
            <a:extLst>
              <a:ext uri="{FF2B5EF4-FFF2-40B4-BE49-F238E27FC236}">
                <a16:creationId xmlns:a16="http://schemas.microsoft.com/office/drawing/2014/main" id="{F93ED37E-AB86-2643-983E-0C4FD440F40E}"/>
              </a:ext>
            </a:extLst>
          </p:cNvPr>
          <p:cNvSpPr txBox="1"/>
          <p:nvPr/>
        </p:nvSpPr>
        <p:spPr>
          <a:xfrm>
            <a:off x="8187267" y="6350000"/>
            <a:ext cx="387926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Follow me on Twitter! @</a:t>
            </a:r>
            <a:r>
              <a:rPr lang="en-US" dirty="0" err="1"/>
              <a:t>EvanPerkowski</a:t>
            </a:r>
            <a:endParaRPr lang="en-US" dirty="0"/>
          </a:p>
        </p:txBody>
      </p:sp>
      <p:sp>
        <p:nvSpPr>
          <p:cNvPr id="5" name="Slide Number Placeholder 4">
            <a:extLst>
              <a:ext uri="{FF2B5EF4-FFF2-40B4-BE49-F238E27FC236}">
                <a16:creationId xmlns:a16="http://schemas.microsoft.com/office/drawing/2014/main" id="{20277473-8F63-274C-B782-E528BC1F0AF6}"/>
              </a:ext>
            </a:extLst>
          </p:cNvPr>
          <p:cNvSpPr>
            <a:spLocks noGrp="1"/>
          </p:cNvSpPr>
          <p:nvPr>
            <p:ph type="sldNum" sz="quarter" idx="12"/>
          </p:nvPr>
        </p:nvSpPr>
        <p:spPr/>
        <p:txBody>
          <a:bodyPr/>
          <a:lstStyle/>
          <a:p>
            <a:fld id="{0FA98113-336F-9B45-8EFC-8465E05DBE81}" type="slidenum">
              <a:rPr lang="en-US" smtClean="0"/>
              <a:t>1</a:t>
            </a:fld>
            <a:endParaRPr lang="en-US"/>
          </a:p>
        </p:txBody>
      </p:sp>
      <p:sp>
        <p:nvSpPr>
          <p:cNvPr id="6" name="TextBox 5">
            <a:extLst>
              <a:ext uri="{FF2B5EF4-FFF2-40B4-BE49-F238E27FC236}">
                <a16:creationId xmlns:a16="http://schemas.microsoft.com/office/drawing/2014/main" id="{A7A06BEA-1003-D44A-8391-EDDC65BF597D}"/>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a:t>
            </a:fld>
            <a:endParaRPr lang="en-US" sz="1200" dirty="0"/>
          </a:p>
        </p:txBody>
      </p:sp>
    </p:spTree>
    <p:extLst>
      <p:ext uri="{BB962C8B-B14F-4D97-AF65-F5344CB8AC3E}">
        <p14:creationId xmlns:p14="http://schemas.microsoft.com/office/powerpoint/2010/main" val="2683220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Primary Research Question</a:t>
            </a:r>
          </a:p>
        </p:txBody>
      </p:sp>
      <p:sp>
        <p:nvSpPr>
          <p:cNvPr id="6" name="TextBox 5">
            <a:extLst>
              <a:ext uri="{FF2B5EF4-FFF2-40B4-BE49-F238E27FC236}">
                <a16:creationId xmlns:a16="http://schemas.microsoft.com/office/drawing/2014/main" id="{FC58B26B-5D08-AF42-8F1B-7EE6565A532A}"/>
              </a:ext>
            </a:extLst>
          </p:cNvPr>
          <p:cNvSpPr txBox="1"/>
          <p:nvPr/>
        </p:nvSpPr>
        <p:spPr>
          <a:xfrm>
            <a:off x="2599267" y="2598003"/>
            <a:ext cx="6993466" cy="1661993"/>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How does soil nitrogen availability and light availability influence plant carbon costs to acquire nitrogen?</a:t>
            </a:r>
          </a:p>
          <a:p>
            <a:endParaRPr lang="en-US" dirty="0"/>
          </a:p>
        </p:txBody>
      </p:sp>
      <p:sp>
        <p:nvSpPr>
          <p:cNvPr id="7" name="TextBox 6">
            <a:extLst>
              <a:ext uri="{FF2B5EF4-FFF2-40B4-BE49-F238E27FC236}">
                <a16:creationId xmlns:a16="http://schemas.microsoft.com/office/drawing/2014/main" id="{83606294-B51F-7F48-9315-2EEDF9A16BFB}"/>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10</a:t>
            </a:fld>
            <a:endParaRPr lang="en-US" sz="1200" dirty="0"/>
          </a:p>
        </p:txBody>
      </p:sp>
    </p:spTree>
    <p:extLst>
      <p:ext uri="{BB962C8B-B14F-4D97-AF65-F5344CB8AC3E}">
        <p14:creationId xmlns:p14="http://schemas.microsoft.com/office/powerpoint/2010/main" val="3577877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sp>
        <p:nvSpPr>
          <p:cNvPr id="4" name="TextBox 3">
            <a:extLst>
              <a:ext uri="{FF2B5EF4-FFF2-40B4-BE49-F238E27FC236}">
                <a16:creationId xmlns:a16="http://schemas.microsoft.com/office/drawing/2014/main" id="{E14A7B1C-FA20-8D4A-9B30-713E3F4C5114}"/>
              </a:ext>
            </a:extLst>
          </p:cNvPr>
          <p:cNvSpPr txBox="1"/>
          <p:nvPr/>
        </p:nvSpPr>
        <p:spPr>
          <a:xfrm>
            <a:off x="991892" y="1836549"/>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Light availability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4984904" y="1836548"/>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6" name="TextBox 5">
            <a:extLst>
              <a:ext uri="{FF2B5EF4-FFF2-40B4-BE49-F238E27FC236}">
                <a16:creationId xmlns:a16="http://schemas.microsoft.com/office/drawing/2014/main" id="{371F5DF3-F0B5-3549-A86B-84179F61EACB}"/>
              </a:ext>
            </a:extLst>
          </p:cNvPr>
          <p:cNvSpPr txBox="1"/>
          <p:nvPr/>
        </p:nvSpPr>
        <p:spPr>
          <a:xfrm>
            <a:off x="8818536" y="1975048"/>
            <a:ext cx="2381572"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Species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5127357" y="2851688"/>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0 ppm N</a:t>
            </a:r>
          </a:p>
        </p:txBody>
      </p:sp>
      <p:sp>
        <p:nvSpPr>
          <p:cNvPr id="12" name="TextBox 11">
            <a:extLst>
              <a:ext uri="{FF2B5EF4-FFF2-40B4-BE49-F238E27FC236}">
                <a16:creationId xmlns:a16="http://schemas.microsoft.com/office/drawing/2014/main" id="{CBE6E965-9D15-4A42-ADC0-E46B3F93D307}"/>
              </a:ext>
            </a:extLst>
          </p:cNvPr>
          <p:cNvSpPr txBox="1"/>
          <p:nvPr/>
        </p:nvSpPr>
        <p:spPr>
          <a:xfrm>
            <a:off x="5127357" y="4422274"/>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210 ppm N</a:t>
            </a:r>
          </a:p>
        </p:txBody>
      </p:sp>
      <p:sp>
        <p:nvSpPr>
          <p:cNvPr id="13" name="TextBox 12">
            <a:extLst>
              <a:ext uri="{FF2B5EF4-FFF2-40B4-BE49-F238E27FC236}">
                <a16:creationId xmlns:a16="http://schemas.microsoft.com/office/drawing/2014/main" id="{EDF049A9-41BA-E949-BCDF-43ED84A00054}"/>
              </a:ext>
            </a:extLst>
          </p:cNvPr>
          <p:cNvSpPr txBox="1"/>
          <p:nvPr/>
        </p:nvSpPr>
        <p:spPr>
          <a:xfrm>
            <a:off x="5127356" y="5207567"/>
            <a:ext cx="238157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4" name="TextBox 13">
            <a:extLst>
              <a:ext uri="{FF2B5EF4-FFF2-40B4-BE49-F238E27FC236}">
                <a16:creationId xmlns:a16="http://schemas.microsoft.com/office/drawing/2014/main" id="{4C944A2D-8417-1444-95D2-BB9F2F8332C4}"/>
              </a:ext>
            </a:extLst>
          </p:cNvPr>
          <p:cNvSpPr txBox="1"/>
          <p:nvPr/>
        </p:nvSpPr>
        <p:spPr>
          <a:xfrm>
            <a:off x="8818536" y="3636981"/>
            <a:ext cx="2381572" cy="369332"/>
          </a:xfrm>
          <a:prstGeom prst="rect">
            <a:avLst/>
          </a:prstGeom>
          <a:noFill/>
          <a:ln w="28575">
            <a:solidFill>
              <a:schemeClr val="tx1"/>
            </a:solidFill>
          </a:ln>
        </p:spPr>
        <p:txBody>
          <a:bodyPr wrap="square" rtlCol="0">
            <a:spAutoFit/>
          </a:bodyPr>
          <a:lstStyle/>
          <a:p>
            <a:pPr algn="ctr"/>
            <a:r>
              <a:rPr lang="en-US" i="1" dirty="0">
                <a:latin typeface="Arial" panose="020B0604020202020204" pitchFamily="34" charset="0"/>
                <a:cs typeface="Arial" panose="020B0604020202020204" pitchFamily="34" charset="0"/>
              </a:rPr>
              <a:t>Gossypium hirsutum</a:t>
            </a:r>
          </a:p>
        </p:txBody>
      </p:sp>
      <p:sp>
        <p:nvSpPr>
          <p:cNvPr id="15" name="TextBox 14">
            <a:extLst>
              <a:ext uri="{FF2B5EF4-FFF2-40B4-BE49-F238E27FC236}">
                <a16:creationId xmlns:a16="http://schemas.microsoft.com/office/drawing/2014/main" id="{4E32DB0D-F419-BC4B-A553-AFE6B5451703}"/>
              </a:ext>
            </a:extLst>
          </p:cNvPr>
          <p:cNvSpPr txBox="1"/>
          <p:nvPr/>
        </p:nvSpPr>
        <p:spPr>
          <a:xfrm>
            <a:off x="8818536" y="4375121"/>
            <a:ext cx="2381572" cy="369332"/>
          </a:xfrm>
          <a:prstGeom prst="rect">
            <a:avLst/>
          </a:prstGeom>
          <a:noFill/>
          <a:ln w="28575">
            <a:solidFill>
              <a:schemeClr val="tx1"/>
            </a:solidFill>
          </a:ln>
        </p:spPr>
        <p:txBody>
          <a:bodyPr wrap="square" rtlCol="0">
            <a:spAutoFit/>
          </a:bodyPr>
          <a:lstStyle/>
          <a:p>
            <a:pPr algn="ctr"/>
            <a:r>
              <a:rPr lang="en-US" i="1" dirty="0">
                <a:latin typeface="Arial" panose="020B0604020202020204" pitchFamily="34" charset="0"/>
                <a:cs typeface="Arial" panose="020B0604020202020204" pitchFamily="34" charset="0"/>
              </a:rPr>
              <a:t>Glycine max</a:t>
            </a:r>
          </a:p>
        </p:txBody>
      </p:sp>
      <p:sp>
        <p:nvSpPr>
          <p:cNvPr id="16" name="TextBox 15">
            <a:extLst>
              <a:ext uri="{FF2B5EF4-FFF2-40B4-BE49-F238E27FC236}">
                <a16:creationId xmlns:a16="http://schemas.microsoft.com/office/drawing/2014/main" id="{26B14035-2E55-1F49-B149-E40569BFD556}"/>
              </a:ext>
            </a:extLst>
          </p:cNvPr>
          <p:cNvSpPr txBox="1"/>
          <p:nvPr/>
        </p:nvSpPr>
        <p:spPr>
          <a:xfrm>
            <a:off x="5127357" y="3636981"/>
            <a:ext cx="238157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17" name="TextBox 16">
            <a:extLst>
              <a:ext uri="{FF2B5EF4-FFF2-40B4-BE49-F238E27FC236}">
                <a16:creationId xmlns:a16="http://schemas.microsoft.com/office/drawing/2014/main" id="{FAC7160F-1034-4B4E-BA51-EE8A5AEF5C50}"/>
              </a:ext>
            </a:extLst>
          </p:cNvPr>
          <p:cNvSpPr txBox="1"/>
          <p:nvPr/>
        </p:nvSpPr>
        <p:spPr>
          <a:xfrm>
            <a:off x="900194" y="2852671"/>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0% shade cover</a:t>
            </a:r>
          </a:p>
        </p:txBody>
      </p:sp>
      <p:sp>
        <p:nvSpPr>
          <p:cNvPr id="18" name="TextBox 17">
            <a:extLst>
              <a:ext uri="{FF2B5EF4-FFF2-40B4-BE49-F238E27FC236}">
                <a16:creationId xmlns:a16="http://schemas.microsoft.com/office/drawing/2014/main" id="{457E9082-8814-D24D-B6D5-C5E8572A7371}"/>
              </a:ext>
            </a:extLst>
          </p:cNvPr>
          <p:cNvSpPr txBox="1"/>
          <p:nvPr/>
        </p:nvSpPr>
        <p:spPr>
          <a:xfrm>
            <a:off x="900194" y="4423257"/>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shade cover</a:t>
            </a:r>
          </a:p>
        </p:txBody>
      </p:sp>
      <p:sp>
        <p:nvSpPr>
          <p:cNvPr id="19" name="TextBox 18">
            <a:extLst>
              <a:ext uri="{FF2B5EF4-FFF2-40B4-BE49-F238E27FC236}">
                <a16:creationId xmlns:a16="http://schemas.microsoft.com/office/drawing/2014/main" id="{3A29FD83-C185-C64E-828A-4496F5256ECC}"/>
              </a:ext>
            </a:extLst>
          </p:cNvPr>
          <p:cNvSpPr txBox="1"/>
          <p:nvPr/>
        </p:nvSpPr>
        <p:spPr>
          <a:xfrm>
            <a:off x="900193" y="5208550"/>
            <a:ext cx="238157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80% shade cover</a:t>
            </a:r>
          </a:p>
        </p:txBody>
      </p:sp>
      <p:sp>
        <p:nvSpPr>
          <p:cNvPr id="20" name="TextBox 19">
            <a:extLst>
              <a:ext uri="{FF2B5EF4-FFF2-40B4-BE49-F238E27FC236}">
                <a16:creationId xmlns:a16="http://schemas.microsoft.com/office/drawing/2014/main" id="{B4B4FBD6-81D4-EE4B-99C6-5210CC969001}"/>
              </a:ext>
            </a:extLst>
          </p:cNvPr>
          <p:cNvSpPr txBox="1"/>
          <p:nvPr/>
        </p:nvSpPr>
        <p:spPr>
          <a:xfrm>
            <a:off x="900194" y="3637964"/>
            <a:ext cx="238157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30% shade cover</a:t>
            </a:r>
          </a:p>
        </p:txBody>
      </p:sp>
      <p:sp>
        <p:nvSpPr>
          <p:cNvPr id="22" name="TextBox 21">
            <a:extLst>
              <a:ext uri="{FF2B5EF4-FFF2-40B4-BE49-F238E27FC236}">
                <a16:creationId xmlns:a16="http://schemas.microsoft.com/office/drawing/2014/main" id="{B1CAC812-162C-DB48-A96C-92775920D5F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11</a:t>
            </a:fld>
            <a:endParaRPr lang="en-US" sz="1200" dirty="0"/>
          </a:p>
        </p:txBody>
      </p:sp>
    </p:spTree>
    <p:extLst>
      <p:ext uri="{BB962C8B-B14F-4D97-AF65-F5344CB8AC3E}">
        <p14:creationId xmlns:p14="http://schemas.microsoft.com/office/powerpoint/2010/main" val="692973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400F215-9AF1-444D-BD0B-53F63506D484}"/>
              </a:ext>
            </a:extLst>
          </p:cNvPr>
          <p:cNvGrpSpPr/>
          <p:nvPr/>
        </p:nvGrpSpPr>
        <p:grpSpPr>
          <a:xfrm>
            <a:off x="1173210" y="2621056"/>
            <a:ext cx="10059541" cy="1418120"/>
            <a:chOff x="330201" y="2879405"/>
            <a:chExt cx="10059541" cy="1418120"/>
          </a:xfrm>
        </p:grpSpPr>
        <p:sp>
          <p:nvSpPr>
            <p:cNvPr id="12" name="TextBox 11">
              <a:extLst>
                <a:ext uri="{FF2B5EF4-FFF2-40B4-BE49-F238E27FC236}">
                  <a16:creationId xmlns:a16="http://schemas.microsoft.com/office/drawing/2014/main" id="{FCF0CCC6-FE4F-EA49-9339-289CC40F4BF5}"/>
                </a:ext>
              </a:extLst>
            </p:cNvPr>
            <p:cNvSpPr txBox="1"/>
            <p:nvPr/>
          </p:nvSpPr>
          <p:spPr>
            <a:xfrm>
              <a:off x="330201" y="3105833"/>
              <a:ext cx="3369734"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Carbon cost to acquire nitrogen</a:t>
              </a:r>
            </a:p>
          </p:txBody>
        </p:sp>
        <p:sp>
          <p:nvSpPr>
            <p:cNvPr id="13" name="TextBox 12">
              <a:extLst>
                <a:ext uri="{FF2B5EF4-FFF2-40B4-BE49-F238E27FC236}">
                  <a16:creationId xmlns:a16="http://schemas.microsoft.com/office/drawing/2014/main" id="{856E19BB-7E95-6A48-8C4B-F04CCAAE3882}"/>
                </a:ext>
              </a:extLst>
            </p:cNvPr>
            <p:cNvSpPr txBox="1"/>
            <p:nvPr/>
          </p:nvSpPr>
          <p:spPr>
            <a:xfrm>
              <a:off x="4030071" y="3352054"/>
              <a:ext cx="425116"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DB69C0B6-7566-904F-95D8-84CEDA7E8C0B}"/>
                </a:ext>
              </a:extLst>
            </p:cNvPr>
            <p:cNvSpPr txBox="1"/>
            <p:nvPr/>
          </p:nvSpPr>
          <p:spPr>
            <a:xfrm>
              <a:off x="5559572" y="2879405"/>
              <a:ext cx="4055919" cy="584775"/>
            </a:xfrm>
            <a:prstGeom prst="rect">
              <a:avLst/>
            </a:prstGeom>
            <a:noFill/>
          </p:spPr>
          <p:txBody>
            <a:bodyPr wrap="none" rtlCol="0">
              <a:spAutoFit/>
            </a:bodyPr>
            <a:lstStyle/>
            <a:p>
              <a:r>
                <a:rPr lang="en-US" sz="3200" dirty="0">
                  <a:solidFill>
                    <a:schemeClr val="accent1"/>
                  </a:solidFill>
                  <a:latin typeface="Arial" panose="020B0604020202020204" pitchFamily="34" charset="0"/>
                  <a:cs typeface="Arial" panose="020B0604020202020204" pitchFamily="34" charset="0"/>
                </a:rPr>
                <a:t>Root carbon biomass</a:t>
              </a:r>
            </a:p>
          </p:txBody>
        </p:sp>
        <p:sp>
          <p:nvSpPr>
            <p:cNvPr id="15" name="TextBox 14">
              <a:extLst>
                <a:ext uri="{FF2B5EF4-FFF2-40B4-BE49-F238E27FC236}">
                  <a16:creationId xmlns:a16="http://schemas.microsoft.com/office/drawing/2014/main" id="{85B4E2F5-4280-5843-85D1-DB59880306F5}"/>
                </a:ext>
              </a:extLst>
            </p:cNvPr>
            <p:cNvSpPr txBox="1"/>
            <p:nvPr/>
          </p:nvSpPr>
          <p:spPr>
            <a:xfrm>
              <a:off x="4785323" y="3712750"/>
              <a:ext cx="5604419" cy="584775"/>
            </a:xfrm>
            <a:prstGeom prst="rect">
              <a:avLst/>
            </a:prstGeom>
            <a:noFill/>
          </p:spPr>
          <p:txBody>
            <a:bodyPr wrap="none" rtlCol="0">
              <a:spAutoFit/>
            </a:bodyPr>
            <a:lstStyle/>
            <a:p>
              <a:r>
                <a:rPr lang="en-US" sz="3200" dirty="0">
                  <a:solidFill>
                    <a:schemeClr val="accent2"/>
                  </a:solidFill>
                  <a:latin typeface="Arial" panose="020B0604020202020204" pitchFamily="34" charset="0"/>
                  <a:cs typeface="Arial" panose="020B0604020202020204" pitchFamily="34" charset="0"/>
                </a:rPr>
                <a:t>Whole-plant nitrogen biomass</a:t>
              </a:r>
            </a:p>
          </p:txBody>
        </p:sp>
        <p:cxnSp>
          <p:nvCxnSpPr>
            <p:cNvPr id="17" name="Straight Connector 16">
              <a:extLst>
                <a:ext uri="{FF2B5EF4-FFF2-40B4-BE49-F238E27FC236}">
                  <a16:creationId xmlns:a16="http://schemas.microsoft.com/office/drawing/2014/main" id="{32EF41E3-76E8-E64D-98E8-278EBF729575}"/>
                </a:ext>
              </a:extLst>
            </p:cNvPr>
            <p:cNvCxnSpPr>
              <a:cxnSpLocks/>
            </p:cNvCxnSpPr>
            <p:nvPr/>
          </p:nvCxnSpPr>
          <p:spPr>
            <a:xfrm flipH="1">
              <a:off x="4785323" y="3608488"/>
              <a:ext cx="560441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6A95D65C-9248-7044-98E3-B901EC390BFD}"/>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12</a:t>
            </a:fld>
            <a:endParaRPr lang="en-US" sz="1200" dirty="0"/>
          </a:p>
        </p:txBody>
      </p:sp>
    </p:spTree>
    <p:extLst>
      <p:ext uri="{BB962C8B-B14F-4D97-AF65-F5344CB8AC3E}">
        <p14:creationId xmlns:p14="http://schemas.microsoft.com/office/powerpoint/2010/main" val="4178068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Light availability</a:t>
            </a:r>
          </a:p>
        </p:txBody>
      </p:sp>
      <p:sp>
        <p:nvSpPr>
          <p:cNvPr id="5" name="Rectangle 4">
            <a:extLst>
              <a:ext uri="{FF2B5EF4-FFF2-40B4-BE49-F238E27FC236}">
                <a16:creationId xmlns:a16="http://schemas.microsoft.com/office/drawing/2014/main" id="{46A7F78D-62E1-FD4D-BC0D-A1975AA5A9E0}"/>
              </a:ext>
            </a:extLst>
          </p:cNvPr>
          <p:cNvSpPr/>
          <p:nvPr/>
        </p:nvSpPr>
        <p:spPr>
          <a:xfrm>
            <a:off x="4914900" y="4235981"/>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Nitrogen fertilization</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2C0153B-C270-9849-8F6B-AD3EB304C926}"/>
              </a:ext>
            </a:extLst>
          </p:cNvPr>
          <p:cNvSpPr/>
          <p:nvPr/>
        </p:nvSpPr>
        <p:spPr>
          <a:xfrm>
            <a:off x="7545916" y="4418014"/>
            <a:ext cx="1388534" cy="643466"/>
          </a:xfrm>
          <a:prstGeom prst="right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DC4A2A1-32E6-2344-A833-A9AD8D7A4976}"/>
              </a:ext>
            </a:extLst>
          </p:cNvPr>
          <p:cNvSpPr/>
          <p:nvPr/>
        </p:nvSpPr>
        <p:spPr>
          <a:xfrm rot="10800000">
            <a:off x="3257550" y="4418014"/>
            <a:ext cx="1388534" cy="643466"/>
          </a:xfrm>
          <a:prstGeom prst="rightArrow">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max</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hirsutum</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4" name="Title 13">
            <a:extLst>
              <a:ext uri="{FF2B5EF4-FFF2-40B4-BE49-F238E27FC236}">
                <a16:creationId xmlns:a16="http://schemas.microsoft.com/office/drawing/2014/main" id="{00974096-3E72-F847-ABBB-F44A1D7FB549}"/>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Hypotheses</a:t>
            </a:r>
          </a:p>
        </p:txBody>
      </p:sp>
      <p:sp>
        <p:nvSpPr>
          <p:cNvPr id="15" name="Rectangle 14">
            <a:extLst>
              <a:ext uri="{FF2B5EF4-FFF2-40B4-BE49-F238E27FC236}">
                <a16:creationId xmlns:a16="http://schemas.microsoft.com/office/drawing/2014/main" id="{C4E0F29E-0379-9347-8AD5-700867735A14}"/>
              </a:ext>
            </a:extLst>
          </p:cNvPr>
          <p:cNvSpPr/>
          <p:nvPr/>
        </p:nvSpPr>
        <p:spPr>
          <a:xfrm>
            <a:off x="10384366" y="153987"/>
            <a:ext cx="1617133" cy="422275"/>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effect</a:t>
            </a:r>
          </a:p>
        </p:txBody>
      </p:sp>
      <p:sp>
        <p:nvSpPr>
          <p:cNvPr id="16" name="Rectangle 15">
            <a:extLst>
              <a:ext uri="{FF2B5EF4-FFF2-40B4-BE49-F238E27FC236}">
                <a16:creationId xmlns:a16="http://schemas.microsoft.com/office/drawing/2014/main" id="{FB49B94D-ACD6-5443-AA8E-3C3667617D3C}"/>
              </a:ext>
            </a:extLst>
          </p:cNvPr>
          <p:cNvSpPr/>
          <p:nvPr/>
        </p:nvSpPr>
        <p:spPr>
          <a:xfrm>
            <a:off x="10384365" y="688181"/>
            <a:ext cx="1617133" cy="422275"/>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Neutral effect</a:t>
            </a:r>
          </a:p>
        </p:txBody>
      </p:sp>
      <p:sp>
        <p:nvSpPr>
          <p:cNvPr id="17" name="Rectangle 16">
            <a:extLst>
              <a:ext uri="{FF2B5EF4-FFF2-40B4-BE49-F238E27FC236}">
                <a16:creationId xmlns:a16="http://schemas.microsoft.com/office/drawing/2014/main" id="{0F8FCD68-2F67-824C-BDF4-6730AEC7606B}"/>
              </a:ext>
            </a:extLst>
          </p:cNvPr>
          <p:cNvSpPr/>
          <p:nvPr/>
        </p:nvSpPr>
        <p:spPr>
          <a:xfrm>
            <a:off x="10384365" y="1222374"/>
            <a:ext cx="1617133" cy="422275"/>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effect</a:t>
            </a:r>
          </a:p>
        </p:txBody>
      </p:sp>
      <p:sp>
        <p:nvSpPr>
          <p:cNvPr id="19" name="TextBox 18">
            <a:extLst>
              <a:ext uri="{FF2B5EF4-FFF2-40B4-BE49-F238E27FC236}">
                <a16:creationId xmlns:a16="http://schemas.microsoft.com/office/drawing/2014/main" id="{637537A4-A371-9A4A-821E-DCEA8E4DFC2E}"/>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13</a:t>
            </a:fld>
            <a:endParaRPr lang="en-US" sz="1200" dirty="0"/>
          </a:p>
        </p:txBody>
      </p:sp>
    </p:spTree>
    <p:extLst>
      <p:ext uri="{BB962C8B-B14F-4D97-AF65-F5344CB8AC3E}">
        <p14:creationId xmlns:p14="http://schemas.microsoft.com/office/powerpoint/2010/main" val="2589454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14</a:t>
            </a:fld>
            <a:endParaRPr lang="en-US" sz="1200" dirty="0"/>
          </a:p>
        </p:txBody>
      </p:sp>
      <p:sp>
        <p:nvSpPr>
          <p:cNvPr id="3" name="Rectangle 2">
            <a:extLst>
              <a:ext uri="{FF2B5EF4-FFF2-40B4-BE49-F238E27FC236}">
                <a16:creationId xmlns:a16="http://schemas.microsoft.com/office/drawing/2014/main" id="{9C8F3383-DCE5-B34B-8844-68EEF2B43099}"/>
              </a:ext>
            </a:extLst>
          </p:cNvPr>
          <p:cNvSpPr/>
          <p:nvPr/>
        </p:nvSpPr>
        <p:spPr>
          <a:xfrm>
            <a:off x="1987062" y="23475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3ABC17-FB1B-A740-95ED-51EF87321B2C}"/>
              </a:ext>
            </a:extLst>
          </p:cNvPr>
          <p:cNvSpPr/>
          <p:nvPr/>
        </p:nvSpPr>
        <p:spPr>
          <a:xfrm>
            <a:off x="6271846" y="23463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971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15</a:t>
            </a:fld>
            <a:endParaRPr lang="en-US" sz="1200" dirty="0"/>
          </a:p>
        </p:txBody>
      </p:sp>
      <p:sp>
        <p:nvSpPr>
          <p:cNvPr id="7" name="Rectangle 6">
            <a:extLst>
              <a:ext uri="{FF2B5EF4-FFF2-40B4-BE49-F238E27FC236}">
                <a16:creationId xmlns:a16="http://schemas.microsoft.com/office/drawing/2014/main" id="{433ABC17-FB1B-A740-95ED-51EF87321B2C}"/>
              </a:ext>
            </a:extLst>
          </p:cNvPr>
          <p:cNvSpPr/>
          <p:nvPr/>
        </p:nvSpPr>
        <p:spPr>
          <a:xfrm>
            <a:off x="6271846" y="23463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580FF861-4B93-2E48-9DC2-25EC3DE4399B}"/>
              </a:ext>
            </a:extLst>
          </p:cNvPr>
          <p:cNvCxnSpPr/>
          <p:nvPr/>
        </p:nvCxnSpPr>
        <p:spPr>
          <a:xfrm>
            <a:off x="2032000" y="6564923"/>
            <a:ext cx="3352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702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16</a:t>
            </a:fld>
            <a:endParaRPr lang="en-US" sz="1200" dirty="0"/>
          </a:p>
        </p:txBody>
      </p:sp>
      <p:sp>
        <p:nvSpPr>
          <p:cNvPr id="7" name="Rectangle 6">
            <a:extLst>
              <a:ext uri="{FF2B5EF4-FFF2-40B4-BE49-F238E27FC236}">
                <a16:creationId xmlns:a16="http://schemas.microsoft.com/office/drawing/2014/main" id="{433ABC17-FB1B-A740-95ED-51EF87321B2C}"/>
              </a:ext>
            </a:extLst>
          </p:cNvPr>
          <p:cNvSpPr/>
          <p:nvPr/>
        </p:nvSpPr>
        <p:spPr>
          <a:xfrm>
            <a:off x="6271846" y="23463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60B99795-ADD2-F841-93DB-D221086F5869}"/>
              </a:ext>
            </a:extLst>
          </p:cNvPr>
          <p:cNvCxnSpPr/>
          <p:nvPr/>
        </p:nvCxnSpPr>
        <p:spPr>
          <a:xfrm flipV="1">
            <a:off x="1211385" y="2641600"/>
            <a:ext cx="0" cy="30948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097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17</a:t>
            </a:fld>
            <a:endParaRPr lang="en-US" sz="1200" dirty="0"/>
          </a:p>
        </p:txBody>
      </p:sp>
    </p:spTree>
    <p:extLst>
      <p:ext uri="{BB962C8B-B14F-4D97-AF65-F5344CB8AC3E}">
        <p14:creationId xmlns:p14="http://schemas.microsoft.com/office/powerpoint/2010/main" val="312916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1B226-72E6-114D-816D-CE1D85A7F30B}"/>
              </a:ext>
            </a:extLst>
          </p:cNvPr>
          <p:cNvSpPr>
            <a:spLocks noGrp="1"/>
          </p:cNvSpPr>
          <p:nvPr>
            <p:ph type="title"/>
          </p:nvPr>
        </p:nvSpPr>
        <p:spPr/>
        <p:txBody>
          <a:bodyPr>
            <a:normAutofit/>
          </a:bodyPr>
          <a:lstStyle/>
          <a:p>
            <a:r>
              <a:rPr lang="en-US" sz="2800" i="1" dirty="0">
                <a:latin typeface="Arial" panose="020B0604020202020204" pitchFamily="34" charset="0"/>
                <a:cs typeface="Arial" panose="020B0604020202020204" pitchFamily="34" charset="0"/>
              </a:rPr>
              <a:t>G. max</a:t>
            </a:r>
            <a:r>
              <a:rPr lang="en-US" sz="2800" dirty="0">
                <a:latin typeface="Arial" panose="020B0604020202020204" pitchFamily="34" charset="0"/>
                <a:cs typeface="Arial" panose="020B0604020202020204" pitchFamily="34" charset="0"/>
              </a:rPr>
              <a:t> decreased investment in root nodules with increasing nitrogen fertilization</a:t>
            </a:r>
            <a:endParaRPr lang="en-US" sz="2800" i="1" dirty="0">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D1D0E73A-C95B-5545-A9B3-ED9FF1305041}"/>
              </a:ext>
            </a:extLst>
          </p:cNvPr>
          <p:cNvPicPr>
            <a:picLocks noChangeAspect="1"/>
          </p:cNvPicPr>
          <p:nvPr/>
        </p:nvPicPr>
        <p:blipFill>
          <a:blip r:embed="rId3"/>
          <a:stretch>
            <a:fillRect/>
          </a:stretch>
        </p:blipFill>
        <p:spPr>
          <a:xfrm>
            <a:off x="1405128" y="1690688"/>
            <a:ext cx="9948672" cy="4352544"/>
          </a:xfrm>
          <a:prstGeom prst="rect">
            <a:avLst/>
          </a:prstGeom>
        </p:spPr>
      </p:pic>
      <p:sp>
        <p:nvSpPr>
          <p:cNvPr id="8" name="TextBox 7">
            <a:extLst>
              <a:ext uri="{FF2B5EF4-FFF2-40B4-BE49-F238E27FC236}">
                <a16:creationId xmlns:a16="http://schemas.microsoft.com/office/drawing/2014/main" id="{4AD691B2-B5B6-2A4D-901B-5B34BF093E1F}"/>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6" name="TextBox 5">
            <a:extLst>
              <a:ext uri="{FF2B5EF4-FFF2-40B4-BE49-F238E27FC236}">
                <a16:creationId xmlns:a16="http://schemas.microsoft.com/office/drawing/2014/main" id="{89CA09CE-A9B5-7643-B919-3E456462EC7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18</a:t>
            </a:fld>
            <a:endParaRPr lang="en-US" sz="1200" dirty="0"/>
          </a:p>
        </p:txBody>
      </p:sp>
      <p:sp>
        <p:nvSpPr>
          <p:cNvPr id="9" name="Rectangle 8">
            <a:extLst>
              <a:ext uri="{FF2B5EF4-FFF2-40B4-BE49-F238E27FC236}">
                <a16:creationId xmlns:a16="http://schemas.microsoft.com/office/drawing/2014/main" id="{22D09E80-4305-B946-B4F7-934965F91A97}"/>
              </a:ext>
            </a:extLst>
          </p:cNvPr>
          <p:cNvSpPr/>
          <p:nvPr/>
        </p:nvSpPr>
        <p:spPr>
          <a:xfrm>
            <a:off x="2192215" y="1792431"/>
            <a:ext cx="3408485" cy="368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2C7990-F9A7-DD4B-BA8D-180179701884}"/>
              </a:ext>
            </a:extLst>
          </p:cNvPr>
          <p:cNvSpPr/>
          <p:nvPr/>
        </p:nvSpPr>
        <p:spPr>
          <a:xfrm>
            <a:off x="6477000" y="1792430"/>
            <a:ext cx="3408485" cy="368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850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1B226-72E6-114D-816D-CE1D85A7F30B}"/>
              </a:ext>
            </a:extLst>
          </p:cNvPr>
          <p:cNvSpPr>
            <a:spLocks noGrp="1"/>
          </p:cNvSpPr>
          <p:nvPr>
            <p:ph type="title"/>
          </p:nvPr>
        </p:nvSpPr>
        <p:spPr/>
        <p:txBody>
          <a:bodyPr>
            <a:normAutofit/>
          </a:bodyPr>
          <a:lstStyle/>
          <a:p>
            <a:r>
              <a:rPr lang="en-US" sz="2800" i="1" dirty="0">
                <a:latin typeface="Arial" panose="020B0604020202020204" pitchFamily="34" charset="0"/>
                <a:cs typeface="Arial" panose="020B0604020202020204" pitchFamily="34" charset="0"/>
              </a:rPr>
              <a:t>G. max</a:t>
            </a:r>
            <a:r>
              <a:rPr lang="en-US" sz="2800" dirty="0">
                <a:latin typeface="Arial" panose="020B0604020202020204" pitchFamily="34" charset="0"/>
                <a:cs typeface="Arial" panose="020B0604020202020204" pitchFamily="34" charset="0"/>
              </a:rPr>
              <a:t> decreased investment in root nodules with increasing nitrogen fertilization</a:t>
            </a:r>
            <a:endParaRPr lang="en-US" sz="2800" i="1" dirty="0">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D1D0E73A-C95B-5545-A9B3-ED9FF1305041}"/>
              </a:ext>
            </a:extLst>
          </p:cNvPr>
          <p:cNvPicPr>
            <a:picLocks noChangeAspect="1"/>
          </p:cNvPicPr>
          <p:nvPr/>
        </p:nvPicPr>
        <p:blipFill>
          <a:blip r:embed="rId3"/>
          <a:stretch>
            <a:fillRect/>
          </a:stretch>
        </p:blipFill>
        <p:spPr>
          <a:xfrm>
            <a:off x="1405128" y="1690688"/>
            <a:ext cx="9948672" cy="4352544"/>
          </a:xfrm>
          <a:prstGeom prst="rect">
            <a:avLst/>
          </a:prstGeom>
        </p:spPr>
      </p:pic>
      <p:sp>
        <p:nvSpPr>
          <p:cNvPr id="8" name="TextBox 7">
            <a:extLst>
              <a:ext uri="{FF2B5EF4-FFF2-40B4-BE49-F238E27FC236}">
                <a16:creationId xmlns:a16="http://schemas.microsoft.com/office/drawing/2014/main" id="{4AD691B2-B5B6-2A4D-901B-5B34BF093E1F}"/>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6" name="TextBox 5">
            <a:extLst>
              <a:ext uri="{FF2B5EF4-FFF2-40B4-BE49-F238E27FC236}">
                <a16:creationId xmlns:a16="http://schemas.microsoft.com/office/drawing/2014/main" id="{89CA09CE-A9B5-7643-B919-3E456462EC7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19</a:t>
            </a:fld>
            <a:endParaRPr lang="en-US" sz="1200" dirty="0"/>
          </a:p>
        </p:txBody>
      </p:sp>
      <p:sp>
        <p:nvSpPr>
          <p:cNvPr id="10" name="Rectangle 9">
            <a:extLst>
              <a:ext uri="{FF2B5EF4-FFF2-40B4-BE49-F238E27FC236}">
                <a16:creationId xmlns:a16="http://schemas.microsoft.com/office/drawing/2014/main" id="{992C7990-F9A7-DD4B-BA8D-180179701884}"/>
              </a:ext>
            </a:extLst>
          </p:cNvPr>
          <p:cNvSpPr/>
          <p:nvPr/>
        </p:nvSpPr>
        <p:spPr>
          <a:xfrm>
            <a:off x="6477000" y="1792430"/>
            <a:ext cx="3408485" cy="368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036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22" name="TextBox 21">
            <a:extLst>
              <a:ext uri="{FF2B5EF4-FFF2-40B4-BE49-F238E27FC236}">
                <a16:creationId xmlns:a16="http://schemas.microsoft.com/office/drawing/2014/main" id="{F910F90A-0D04-5040-92B8-4ADECAFA9DC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84ACEC1-A180-5E48-9861-8EDBF132D19B}"/>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a:t>
            </a:fld>
            <a:endParaRPr lang="en-US" sz="1200" dirty="0"/>
          </a:p>
        </p:txBody>
      </p:sp>
    </p:spTree>
    <p:extLst>
      <p:ext uri="{BB962C8B-B14F-4D97-AF65-F5344CB8AC3E}">
        <p14:creationId xmlns:p14="http://schemas.microsoft.com/office/powerpoint/2010/main" val="1934019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1B226-72E6-114D-816D-CE1D85A7F30B}"/>
              </a:ext>
            </a:extLst>
          </p:cNvPr>
          <p:cNvSpPr>
            <a:spLocks noGrp="1"/>
          </p:cNvSpPr>
          <p:nvPr>
            <p:ph type="title"/>
          </p:nvPr>
        </p:nvSpPr>
        <p:spPr/>
        <p:txBody>
          <a:bodyPr>
            <a:normAutofit/>
          </a:bodyPr>
          <a:lstStyle/>
          <a:p>
            <a:r>
              <a:rPr lang="en-US" sz="2800" i="1" dirty="0">
                <a:latin typeface="Arial" panose="020B0604020202020204" pitchFamily="34" charset="0"/>
                <a:cs typeface="Arial" panose="020B0604020202020204" pitchFamily="34" charset="0"/>
              </a:rPr>
              <a:t>G. max</a:t>
            </a:r>
            <a:r>
              <a:rPr lang="en-US" sz="2800" dirty="0">
                <a:latin typeface="Arial" panose="020B0604020202020204" pitchFamily="34" charset="0"/>
                <a:cs typeface="Arial" panose="020B0604020202020204" pitchFamily="34" charset="0"/>
              </a:rPr>
              <a:t> decreased investment in root nodules with increasing nitrogen fertilization</a:t>
            </a:r>
            <a:endParaRPr lang="en-US" sz="2800" i="1" dirty="0">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D1D0E73A-C95B-5545-A9B3-ED9FF1305041}"/>
              </a:ext>
            </a:extLst>
          </p:cNvPr>
          <p:cNvPicPr>
            <a:picLocks noChangeAspect="1"/>
          </p:cNvPicPr>
          <p:nvPr/>
        </p:nvPicPr>
        <p:blipFill>
          <a:blip r:embed="rId3"/>
          <a:stretch>
            <a:fillRect/>
          </a:stretch>
        </p:blipFill>
        <p:spPr>
          <a:xfrm>
            <a:off x="1405128" y="1690688"/>
            <a:ext cx="9948672" cy="4352544"/>
          </a:xfrm>
          <a:prstGeom prst="rect">
            <a:avLst/>
          </a:prstGeom>
        </p:spPr>
      </p:pic>
      <p:sp>
        <p:nvSpPr>
          <p:cNvPr id="8" name="TextBox 7">
            <a:extLst>
              <a:ext uri="{FF2B5EF4-FFF2-40B4-BE49-F238E27FC236}">
                <a16:creationId xmlns:a16="http://schemas.microsoft.com/office/drawing/2014/main" id="{4AD691B2-B5B6-2A4D-901B-5B34BF093E1F}"/>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6" name="TextBox 5">
            <a:extLst>
              <a:ext uri="{FF2B5EF4-FFF2-40B4-BE49-F238E27FC236}">
                <a16:creationId xmlns:a16="http://schemas.microsoft.com/office/drawing/2014/main" id="{89CA09CE-A9B5-7643-B919-3E456462EC7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20</a:t>
            </a:fld>
            <a:endParaRPr lang="en-US" sz="1200" dirty="0"/>
          </a:p>
        </p:txBody>
      </p:sp>
    </p:spTree>
    <p:extLst>
      <p:ext uri="{BB962C8B-B14F-4D97-AF65-F5344CB8AC3E}">
        <p14:creationId xmlns:p14="http://schemas.microsoft.com/office/powerpoint/2010/main" val="2053577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 availability</a:t>
            </a:r>
          </a:p>
        </p:txBody>
      </p:sp>
      <p:sp>
        <p:nvSpPr>
          <p:cNvPr id="5" name="Rectangle 4">
            <a:extLst>
              <a:ext uri="{FF2B5EF4-FFF2-40B4-BE49-F238E27FC236}">
                <a16:creationId xmlns:a16="http://schemas.microsoft.com/office/drawing/2014/main" id="{46A7F78D-62E1-FD4D-BC0D-A1975AA5A9E0}"/>
              </a:ext>
            </a:extLst>
          </p:cNvPr>
          <p:cNvSpPr/>
          <p:nvPr/>
        </p:nvSpPr>
        <p:spPr>
          <a:xfrm>
            <a:off x="4914900" y="4235981"/>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Nitrogen fertilization</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2C0153B-C270-9849-8F6B-AD3EB304C926}"/>
              </a:ext>
            </a:extLst>
          </p:cNvPr>
          <p:cNvSpPr/>
          <p:nvPr/>
        </p:nvSpPr>
        <p:spPr>
          <a:xfrm>
            <a:off x="7545916" y="4418014"/>
            <a:ext cx="1388534" cy="643466"/>
          </a:xfrm>
          <a:prstGeom prst="right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DC4A2A1-32E6-2344-A833-A9AD8D7A4976}"/>
              </a:ext>
            </a:extLst>
          </p:cNvPr>
          <p:cNvSpPr/>
          <p:nvPr/>
        </p:nvSpPr>
        <p:spPr>
          <a:xfrm rot="10800000">
            <a:off x="3257550" y="4418014"/>
            <a:ext cx="1388534" cy="643466"/>
          </a:xfrm>
          <a:prstGeom prst="rightArrow">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G. max</a:t>
            </a:r>
            <a:r>
              <a:rPr lang="en-US" dirty="0">
                <a:solidFill>
                  <a:schemeClr val="tx1"/>
                </a:solidFill>
              </a:rPr>
              <a:t> carbon costs to acquire nitrogen</a:t>
            </a:r>
            <a:endParaRPr lang="en-US" i="1" dirty="0">
              <a:solidFill>
                <a:schemeClr val="tx1"/>
              </a:solidFill>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G. hirsutum</a:t>
            </a:r>
            <a:r>
              <a:rPr lang="en-US" dirty="0">
                <a:solidFill>
                  <a:schemeClr val="tx1"/>
                </a:solidFill>
              </a:rPr>
              <a:t> carbon costs to acquire nitrogen</a:t>
            </a:r>
            <a:endParaRPr lang="en-US" i="1" dirty="0">
              <a:solidFill>
                <a:schemeClr val="tx1"/>
              </a:solidFill>
            </a:endParaRPr>
          </a:p>
        </p:txBody>
      </p:sp>
      <p:sp>
        <p:nvSpPr>
          <p:cNvPr id="14" name="Title 13">
            <a:extLst>
              <a:ext uri="{FF2B5EF4-FFF2-40B4-BE49-F238E27FC236}">
                <a16:creationId xmlns:a16="http://schemas.microsoft.com/office/drawing/2014/main" id="{00974096-3E72-F847-ABBB-F44A1D7FB549}"/>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Summary of Findings</a:t>
            </a:r>
          </a:p>
        </p:txBody>
      </p:sp>
      <p:pic>
        <p:nvPicPr>
          <p:cNvPr id="3" name="Graphic 2" descr="Checkbox Checked with solid fill">
            <a:extLst>
              <a:ext uri="{FF2B5EF4-FFF2-40B4-BE49-F238E27FC236}">
                <a16:creationId xmlns:a16="http://schemas.microsoft.com/office/drawing/2014/main" id="{029D04FA-7B60-BA41-AAF6-7F538BF00A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9135" y="1926168"/>
            <a:ext cx="914400" cy="914400"/>
          </a:xfrm>
          <a:prstGeom prst="rect">
            <a:avLst/>
          </a:prstGeom>
        </p:spPr>
      </p:pic>
      <p:pic>
        <p:nvPicPr>
          <p:cNvPr id="15" name="Graphic 14" descr="Checkbox Checked with solid fill">
            <a:extLst>
              <a:ext uri="{FF2B5EF4-FFF2-40B4-BE49-F238E27FC236}">
                <a16:creationId xmlns:a16="http://schemas.microsoft.com/office/drawing/2014/main" id="{F1359FCF-8BC2-B94B-901B-76BF1F726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7258" y="1926168"/>
            <a:ext cx="914400" cy="914400"/>
          </a:xfrm>
          <a:prstGeom prst="rect">
            <a:avLst/>
          </a:prstGeom>
        </p:spPr>
      </p:pic>
      <p:pic>
        <p:nvPicPr>
          <p:cNvPr id="16" name="Graphic 15" descr="Checkbox Checked with solid fill">
            <a:extLst>
              <a:ext uri="{FF2B5EF4-FFF2-40B4-BE49-F238E27FC236}">
                <a16:creationId xmlns:a16="http://schemas.microsoft.com/office/drawing/2014/main" id="{6E589CE4-F3CF-DC40-B31D-9D557B0669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7258" y="3825347"/>
            <a:ext cx="914400" cy="914400"/>
          </a:xfrm>
          <a:prstGeom prst="rect">
            <a:avLst/>
          </a:prstGeom>
        </p:spPr>
      </p:pic>
      <p:pic>
        <p:nvPicPr>
          <p:cNvPr id="7" name="Graphic 6" descr="Checkbox Crossed with solid fill">
            <a:extLst>
              <a:ext uri="{FF2B5EF4-FFF2-40B4-BE49-F238E27FC236}">
                <a16:creationId xmlns:a16="http://schemas.microsoft.com/office/drawing/2014/main" id="{0858EA0A-AC61-5847-8249-8D6DB3A67D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0342" y="3815558"/>
            <a:ext cx="914400" cy="914400"/>
          </a:xfrm>
          <a:prstGeom prst="rect">
            <a:avLst/>
          </a:prstGeom>
        </p:spPr>
      </p:pic>
      <p:sp>
        <p:nvSpPr>
          <p:cNvPr id="17" name="Rectangle 16">
            <a:extLst>
              <a:ext uri="{FF2B5EF4-FFF2-40B4-BE49-F238E27FC236}">
                <a16:creationId xmlns:a16="http://schemas.microsoft.com/office/drawing/2014/main" id="{1A83AB8F-038D-5247-8609-4EACEC33D5DC}"/>
              </a:ext>
            </a:extLst>
          </p:cNvPr>
          <p:cNvSpPr/>
          <p:nvPr/>
        </p:nvSpPr>
        <p:spPr>
          <a:xfrm>
            <a:off x="10384366" y="153987"/>
            <a:ext cx="1617133" cy="422275"/>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effect</a:t>
            </a:r>
          </a:p>
        </p:txBody>
      </p:sp>
      <p:sp>
        <p:nvSpPr>
          <p:cNvPr id="18" name="Rectangle 17">
            <a:extLst>
              <a:ext uri="{FF2B5EF4-FFF2-40B4-BE49-F238E27FC236}">
                <a16:creationId xmlns:a16="http://schemas.microsoft.com/office/drawing/2014/main" id="{4CC4FD85-6DBA-ED43-B7C5-D22226E303BE}"/>
              </a:ext>
            </a:extLst>
          </p:cNvPr>
          <p:cNvSpPr/>
          <p:nvPr/>
        </p:nvSpPr>
        <p:spPr>
          <a:xfrm>
            <a:off x="10384365" y="688181"/>
            <a:ext cx="1617133" cy="422275"/>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Neutral effect</a:t>
            </a:r>
          </a:p>
        </p:txBody>
      </p:sp>
      <p:sp>
        <p:nvSpPr>
          <p:cNvPr id="19" name="Rectangle 18">
            <a:extLst>
              <a:ext uri="{FF2B5EF4-FFF2-40B4-BE49-F238E27FC236}">
                <a16:creationId xmlns:a16="http://schemas.microsoft.com/office/drawing/2014/main" id="{83E98189-455D-4642-9779-F55B425AAFF1}"/>
              </a:ext>
            </a:extLst>
          </p:cNvPr>
          <p:cNvSpPr/>
          <p:nvPr/>
        </p:nvSpPr>
        <p:spPr>
          <a:xfrm>
            <a:off x="10384365" y="1222374"/>
            <a:ext cx="1617133" cy="422275"/>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effect</a:t>
            </a:r>
          </a:p>
        </p:txBody>
      </p:sp>
      <p:sp>
        <p:nvSpPr>
          <p:cNvPr id="20" name="TextBox 19">
            <a:extLst>
              <a:ext uri="{FF2B5EF4-FFF2-40B4-BE49-F238E27FC236}">
                <a16:creationId xmlns:a16="http://schemas.microsoft.com/office/drawing/2014/main" id="{B6D6063C-087E-D84D-B614-8BF5631DF315}"/>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21</a:t>
            </a:fld>
            <a:endParaRPr lang="en-US" sz="1200" dirty="0"/>
          </a:p>
        </p:txBody>
      </p:sp>
    </p:spTree>
    <p:extLst>
      <p:ext uri="{BB962C8B-B14F-4D97-AF65-F5344CB8AC3E}">
        <p14:creationId xmlns:p14="http://schemas.microsoft.com/office/powerpoint/2010/main" val="3409153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C3EB-0CD9-A949-B6C4-85CDEF725A0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1860629C-F1A3-B943-B975-89165720D344}"/>
              </a:ext>
            </a:extLst>
          </p:cNvPr>
          <p:cNvSpPr>
            <a:spLocks noGrp="1"/>
          </p:cNvSpPr>
          <p:nvPr>
            <p:ph idx="1"/>
          </p:nvPr>
        </p:nvSpPr>
        <p:spPr/>
        <p:txBody>
          <a:bodyPr/>
          <a:lstStyle/>
          <a:p>
            <a:r>
              <a:rPr lang="en-US" dirty="0"/>
              <a:t>Larger range of taxonomically related species across multiple spatiotemporal scales to better understand generality of these patterns</a:t>
            </a:r>
          </a:p>
          <a:p>
            <a:endParaRPr lang="en-US" dirty="0"/>
          </a:p>
          <a:p>
            <a:endParaRPr lang="en-US" dirty="0"/>
          </a:p>
          <a:p>
            <a:r>
              <a:rPr lang="en-US" dirty="0"/>
              <a:t>At what point do nitrogen-fixing species shift from nitrogen fixation to direct uptake? Is this in agreement with Earth system models?</a:t>
            </a:r>
          </a:p>
        </p:txBody>
      </p:sp>
      <p:sp>
        <p:nvSpPr>
          <p:cNvPr id="5" name="TextBox 4">
            <a:extLst>
              <a:ext uri="{FF2B5EF4-FFF2-40B4-BE49-F238E27FC236}">
                <a16:creationId xmlns:a16="http://schemas.microsoft.com/office/drawing/2014/main" id="{D69398FD-987C-DD41-BD42-8A799FC2716A}"/>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22</a:t>
            </a:fld>
            <a:endParaRPr lang="en-US" sz="1200" dirty="0"/>
          </a:p>
        </p:txBody>
      </p:sp>
    </p:spTree>
    <p:extLst>
      <p:ext uri="{BB962C8B-B14F-4D97-AF65-F5344CB8AC3E}">
        <p14:creationId xmlns:p14="http://schemas.microsoft.com/office/powerpoint/2010/main" val="2136414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6C91-F2F1-4760-89CB-1DF1F1D974C3}"/>
              </a:ext>
            </a:extLst>
          </p:cNvPr>
          <p:cNvSpPr>
            <a:spLocks noGrp="1"/>
          </p:cNvSpPr>
          <p:nvPr>
            <p:ph type="title"/>
          </p:nvPr>
        </p:nvSpPr>
        <p:spPr>
          <a:xfrm>
            <a:off x="8017254" y="525439"/>
            <a:ext cx="3903813" cy="659894"/>
          </a:xfrm>
        </p:spPr>
        <p:txBody>
          <a:bodyPr vert="horz" lIns="91440" tIns="45720" rIns="91440" bIns="45720" rtlCol="0" anchor="ctr">
            <a:normAutofit/>
          </a:bodyPr>
          <a:lstStyle/>
          <a:p>
            <a:r>
              <a:rPr lang="en-US" sz="3100" kern="1200" dirty="0">
                <a:solidFill>
                  <a:schemeClr val="tx1"/>
                </a:solidFill>
              </a:rPr>
              <a:t>Acknowledgements</a:t>
            </a:r>
          </a:p>
        </p:txBody>
      </p:sp>
      <p:pic>
        <p:nvPicPr>
          <p:cNvPr id="5" name="Content Placeholder 4">
            <a:extLst>
              <a:ext uri="{FF2B5EF4-FFF2-40B4-BE49-F238E27FC236}">
                <a16:creationId xmlns:a16="http://schemas.microsoft.com/office/drawing/2014/main" id="{3689D028-F483-41D8-9A3C-06F17943A99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454" r="18140"/>
          <a:stretch/>
        </p:blipFill>
        <p:spPr>
          <a:xfrm rot="5400000">
            <a:off x="49024" y="-49025"/>
            <a:ext cx="4515954" cy="4614002"/>
          </a:xfrm>
          <a:prstGeom prst="rect">
            <a:avLst/>
          </a:prstGeom>
        </p:spPr>
      </p:pic>
      <p:pic>
        <p:nvPicPr>
          <p:cNvPr id="13" name="Picture 12">
            <a:extLst>
              <a:ext uri="{FF2B5EF4-FFF2-40B4-BE49-F238E27FC236}">
                <a16:creationId xmlns:a16="http://schemas.microsoft.com/office/drawing/2014/main" id="{2303AF8F-3960-4528-9E56-BBACD1650198}"/>
              </a:ext>
            </a:extLst>
          </p:cNvPr>
          <p:cNvPicPr>
            <a:picLocks noChangeAspect="1"/>
          </p:cNvPicPr>
          <p:nvPr/>
        </p:nvPicPr>
        <p:blipFill rotWithShape="1">
          <a:blip r:embed="rId4">
            <a:extLst>
              <a:ext uri="{28A0092B-C50C-407E-A947-70E740481C1C}">
                <a14:useLocalDpi xmlns:a14="http://schemas.microsoft.com/office/drawing/2010/main" val="0"/>
              </a:ext>
            </a:extLst>
          </a:blip>
          <a:srcRect r="2803" b="2"/>
          <a:stretch/>
        </p:blipFill>
        <p:spPr>
          <a:xfrm>
            <a:off x="4705442" y="-1"/>
            <a:ext cx="2829214" cy="2183054"/>
          </a:xfrm>
          <a:prstGeom prst="rect">
            <a:avLst/>
          </a:prstGeom>
        </p:spPr>
      </p:pic>
      <p:pic>
        <p:nvPicPr>
          <p:cNvPr id="11" name="Picture 10">
            <a:extLst>
              <a:ext uri="{FF2B5EF4-FFF2-40B4-BE49-F238E27FC236}">
                <a16:creationId xmlns:a16="http://schemas.microsoft.com/office/drawing/2014/main" id="{FA329E61-B1F9-468F-A84B-EE980248DA0D}"/>
              </a:ext>
            </a:extLst>
          </p:cNvPr>
          <p:cNvPicPr>
            <a:picLocks noChangeAspect="1"/>
          </p:cNvPicPr>
          <p:nvPr/>
        </p:nvPicPr>
        <p:blipFill rotWithShape="1">
          <a:blip r:embed="rId5">
            <a:extLst>
              <a:ext uri="{28A0092B-C50C-407E-A947-70E740481C1C}">
                <a14:useLocalDpi xmlns:a14="http://schemas.microsoft.com/office/drawing/2010/main" val="0"/>
              </a:ext>
            </a:extLst>
          </a:blip>
          <a:srcRect t="8050" r="4" b="12024"/>
          <a:stretch/>
        </p:blipFill>
        <p:spPr>
          <a:xfrm>
            <a:off x="4705442" y="2274491"/>
            <a:ext cx="2825496" cy="2241463"/>
          </a:xfrm>
          <a:prstGeom prst="rect">
            <a:avLst/>
          </a:prstGeom>
        </p:spPr>
      </p:pic>
      <p:pic>
        <p:nvPicPr>
          <p:cNvPr id="7" name="Picture 6">
            <a:extLst>
              <a:ext uri="{FF2B5EF4-FFF2-40B4-BE49-F238E27FC236}">
                <a16:creationId xmlns:a16="http://schemas.microsoft.com/office/drawing/2014/main" id="{985A0E3A-6DF9-4E0C-BA7E-6DDA8ECA4025}"/>
              </a:ext>
            </a:extLst>
          </p:cNvPr>
          <p:cNvPicPr>
            <a:picLocks noChangeAspect="1"/>
          </p:cNvPicPr>
          <p:nvPr/>
        </p:nvPicPr>
        <p:blipFill rotWithShape="1">
          <a:blip r:embed="rId6">
            <a:extLst>
              <a:ext uri="{28A0092B-C50C-407E-A947-70E740481C1C}">
                <a14:useLocalDpi xmlns:a14="http://schemas.microsoft.com/office/drawing/2010/main" val="0"/>
              </a:ext>
            </a:extLst>
          </a:blip>
          <a:srcRect t="25653" r="3" b="14929"/>
          <a:stretch/>
        </p:blipFill>
        <p:spPr>
          <a:xfrm>
            <a:off x="-3717" y="4616536"/>
            <a:ext cx="2829212" cy="2241464"/>
          </a:xfrm>
          <a:prstGeom prst="rect">
            <a:avLst/>
          </a:prstGeom>
        </p:spPr>
      </p:pic>
      <p:pic>
        <p:nvPicPr>
          <p:cNvPr id="9" name="Picture 8">
            <a:extLst>
              <a:ext uri="{FF2B5EF4-FFF2-40B4-BE49-F238E27FC236}">
                <a16:creationId xmlns:a16="http://schemas.microsoft.com/office/drawing/2014/main" id="{415F3BC0-5F5F-4FD1-88BF-95D153EB1CCE}"/>
              </a:ext>
            </a:extLst>
          </p:cNvPr>
          <p:cNvPicPr>
            <a:picLocks noChangeAspect="1"/>
          </p:cNvPicPr>
          <p:nvPr/>
        </p:nvPicPr>
        <p:blipFill rotWithShape="1">
          <a:blip r:embed="rId7">
            <a:extLst>
              <a:ext uri="{28A0092B-C50C-407E-A947-70E740481C1C}">
                <a14:useLocalDpi xmlns:a14="http://schemas.microsoft.com/office/drawing/2010/main" val="0"/>
              </a:ext>
            </a:extLst>
          </a:blip>
          <a:srcRect b="26650"/>
          <a:stretch/>
        </p:blipFill>
        <p:spPr>
          <a:xfrm>
            <a:off x="2913221" y="4607393"/>
            <a:ext cx="4614002" cy="2250607"/>
          </a:xfrm>
          <a:prstGeom prst="rect">
            <a:avLst/>
          </a:prstGeom>
        </p:spPr>
      </p:pic>
      <p:sp>
        <p:nvSpPr>
          <p:cNvPr id="14" name="TextBox 13">
            <a:extLst>
              <a:ext uri="{FF2B5EF4-FFF2-40B4-BE49-F238E27FC236}">
                <a16:creationId xmlns:a16="http://schemas.microsoft.com/office/drawing/2014/main" id="{6CD1AA2E-BB94-4A89-B8F4-F3E417B38987}"/>
              </a:ext>
            </a:extLst>
          </p:cNvPr>
          <p:cNvSpPr txBox="1"/>
          <p:nvPr/>
        </p:nvSpPr>
        <p:spPr>
          <a:xfrm>
            <a:off x="8017254" y="1443985"/>
            <a:ext cx="3336546" cy="5335187"/>
          </a:xfrm>
          <a:prstGeom prst="rect">
            <a:avLst/>
          </a:prstGeom>
        </p:spPr>
        <p:txBody>
          <a:bodyPr vert="horz" lIns="91440" tIns="45720" rIns="91440" bIns="45720" rtlCol="0">
            <a:normAutofit lnSpcReduction="10000"/>
          </a:bodyPr>
          <a:lstStyle/>
          <a:p>
            <a:pPr>
              <a:lnSpc>
                <a:spcPct val="90000"/>
              </a:lnSpc>
              <a:spcAft>
                <a:spcPts val="600"/>
              </a:spcAft>
            </a:pPr>
            <a:r>
              <a:rPr lang="en-US" sz="2000" b="1" dirty="0">
                <a:latin typeface="Arial" panose="020B0604020202020204" pitchFamily="34" charset="0"/>
                <a:cs typeface="Arial" panose="020B0604020202020204" pitchFamily="34" charset="0"/>
              </a:rPr>
              <a:t>Undergraduate Researchers:</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Josh Gutierrez</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Jorge Ochoa</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Austin Cooper</a:t>
            </a:r>
          </a:p>
          <a:p>
            <a:pPr marL="571500" indent="-227013">
              <a:lnSpc>
                <a:spcPct val="90000"/>
              </a:lnSpc>
              <a:spcAft>
                <a:spcPts val="600"/>
              </a:spcAft>
              <a:buFont typeface="Arial" panose="020B0604020202020204" pitchFamily="34" charset="0"/>
              <a:buChar char="•"/>
            </a:pPr>
            <a:r>
              <a:rPr lang="en-US" sz="2000" dirty="0" err="1">
                <a:latin typeface="Arial" panose="020B0604020202020204" pitchFamily="34" charset="0"/>
                <a:cs typeface="Arial" panose="020B0604020202020204" pitchFamily="34" charset="0"/>
              </a:rPr>
              <a:t>Mahum</a:t>
            </a:r>
            <a:r>
              <a:rPr lang="en-US" sz="2000" dirty="0">
                <a:latin typeface="Arial" panose="020B0604020202020204" pitchFamily="34" charset="0"/>
                <a:cs typeface="Arial" panose="020B0604020202020204" pitchFamily="34" charset="0"/>
              </a:rPr>
              <a:t> Haque</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Angel Barron</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Leah Ortiz</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Kobe Young</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Dave </a:t>
            </a:r>
            <a:r>
              <a:rPr lang="en-US" sz="2000" dirty="0" err="1">
                <a:latin typeface="Arial" panose="020B0604020202020204" pitchFamily="34" charset="0"/>
                <a:cs typeface="Arial" panose="020B0604020202020204" pitchFamily="34" charset="0"/>
              </a:rPr>
              <a:t>Baychoo</a:t>
            </a:r>
            <a:endParaRPr lang="en-US" sz="2000" dirty="0">
              <a:latin typeface="Arial" panose="020B0604020202020204" pitchFamily="34" charset="0"/>
              <a:cs typeface="Arial" panose="020B0604020202020204" pitchFamily="34" charset="0"/>
            </a:endParaRP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Zachary Bailey</a:t>
            </a:r>
          </a:p>
          <a:p>
            <a:pPr marL="7938">
              <a:lnSpc>
                <a:spcPct val="90000"/>
              </a:lnSpc>
              <a:spcAft>
                <a:spcPts val="600"/>
              </a:spcAft>
            </a:pPr>
            <a:endParaRPr lang="en-US" sz="2000" dirty="0">
              <a:latin typeface="Arial" panose="020B0604020202020204" pitchFamily="34" charset="0"/>
              <a:cs typeface="Arial" panose="020B0604020202020204" pitchFamily="34" charset="0"/>
            </a:endParaRPr>
          </a:p>
          <a:p>
            <a:pPr marL="7938">
              <a:lnSpc>
                <a:spcPct val="90000"/>
              </a:lnSpc>
              <a:spcAft>
                <a:spcPts val="600"/>
              </a:spcAft>
            </a:pPr>
            <a:r>
              <a:rPr lang="en-US" sz="2000" b="1" dirty="0">
                <a:latin typeface="Arial" panose="020B0604020202020204" pitchFamily="34" charset="0"/>
                <a:cs typeface="Arial" panose="020B0604020202020204" pitchFamily="34" charset="0"/>
              </a:rPr>
              <a:t>Members of the Schwilk and van </a:t>
            </a:r>
            <a:r>
              <a:rPr lang="en-US" sz="2000" b="1" dirty="0" err="1">
                <a:latin typeface="Arial" panose="020B0604020202020204" pitchFamily="34" charset="0"/>
                <a:cs typeface="Arial" panose="020B0604020202020204" pitchFamily="34" charset="0"/>
              </a:rPr>
              <a:t>Gestel</a:t>
            </a:r>
            <a:r>
              <a:rPr lang="en-US" sz="2000" b="1" dirty="0">
                <a:latin typeface="Arial" panose="020B0604020202020204" pitchFamily="34" charset="0"/>
                <a:cs typeface="Arial" panose="020B0604020202020204" pitchFamily="34" charset="0"/>
              </a:rPr>
              <a:t> Lab</a:t>
            </a:r>
          </a:p>
          <a:p>
            <a:pPr marL="7938">
              <a:lnSpc>
                <a:spcPct val="90000"/>
              </a:lnSpc>
              <a:spcAft>
                <a:spcPts val="600"/>
              </a:spcAft>
            </a:pPr>
            <a:endParaRPr lang="en-US" sz="2000" b="1" dirty="0">
              <a:latin typeface="Arial" panose="020B0604020202020204" pitchFamily="34" charset="0"/>
              <a:cs typeface="Arial" panose="020B0604020202020204" pitchFamily="34" charset="0"/>
            </a:endParaRPr>
          </a:p>
          <a:p>
            <a:pPr marL="7938">
              <a:lnSpc>
                <a:spcPct val="90000"/>
              </a:lnSpc>
              <a:spcAft>
                <a:spcPts val="600"/>
              </a:spcAft>
            </a:pPr>
            <a:r>
              <a:rPr lang="en-US" sz="2000" b="1" dirty="0">
                <a:latin typeface="Arial" panose="020B0604020202020204" pitchFamily="34" charset="0"/>
                <a:cs typeface="Arial" panose="020B0604020202020204" pitchFamily="34" charset="0"/>
              </a:rPr>
              <a:t>Dr. Paxton Payton (USDA)</a:t>
            </a:r>
          </a:p>
        </p:txBody>
      </p:sp>
    </p:spTree>
    <p:extLst>
      <p:ext uri="{BB962C8B-B14F-4D97-AF65-F5344CB8AC3E}">
        <p14:creationId xmlns:p14="http://schemas.microsoft.com/office/powerpoint/2010/main" val="272809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4C39-2427-0C4D-AE69-AA4E38018F7C}"/>
              </a:ext>
            </a:extLst>
          </p:cNvPr>
          <p:cNvSpPr>
            <a:spLocks noGrp="1"/>
          </p:cNvSpPr>
          <p:nvPr>
            <p:ph type="title"/>
          </p:nvPr>
        </p:nvSpPr>
        <p:spPr/>
        <p:txBody>
          <a:bodyPr>
            <a:normAutofit fontScale="90000"/>
          </a:bodyPr>
          <a:lstStyle/>
          <a:p>
            <a:r>
              <a:rPr lang="en-US" dirty="0"/>
              <a:t>For more information about this work, scan the QR code to navigate to our recently accepted manuscript:</a:t>
            </a:r>
          </a:p>
        </p:txBody>
      </p:sp>
      <p:pic>
        <p:nvPicPr>
          <p:cNvPr id="5" name="Picture 4" descr="Qr code&#10;&#10;Description automatically generated">
            <a:extLst>
              <a:ext uri="{FF2B5EF4-FFF2-40B4-BE49-F238E27FC236}">
                <a16:creationId xmlns:a16="http://schemas.microsoft.com/office/drawing/2014/main" id="{84FB709F-B211-ED4F-9FE9-9C34107A4463}"/>
              </a:ext>
            </a:extLst>
          </p:cNvPr>
          <p:cNvPicPr>
            <a:picLocks noChangeAspect="1"/>
          </p:cNvPicPr>
          <p:nvPr/>
        </p:nvPicPr>
        <p:blipFill>
          <a:blip r:embed="rId3"/>
          <a:stretch>
            <a:fillRect/>
          </a:stretch>
        </p:blipFill>
        <p:spPr>
          <a:xfrm>
            <a:off x="4669366" y="2304684"/>
            <a:ext cx="2853267" cy="2853267"/>
          </a:xfrm>
          <a:prstGeom prst="rect">
            <a:avLst/>
          </a:prstGeom>
        </p:spPr>
      </p:pic>
    </p:spTree>
    <p:extLst>
      <p:ext uri="{BB962C8B-B14F-4D97-AF65-F5344CB8AC3E}">
        <p14:creationId xmlns:p14="http://schemas.microsoft.com/office/powerpoint/2010/main" val="1053422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B48DF-1635-4B4A-9639-97294E418242}"/>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298037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DFFD3C8C-AA16-DB4C-A45F-9123AEB0C8EC}"/>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051D304-527C-2B42-938D-3D3C1DA19853}"/>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3</a:t>
            </a:fld>
            <a:endParaRPr lang="en-US" sz="1200" dirty="0"/>
          </a:p>
        </p:txBody>
      </p:sp>
    </p:spTree>
    <p:extLst>
      <p:ext uri="{BB962C8B-B14F-4D97-AF65-F5344CB8AC3E}">
        <p14:creationId xmlns:p14="http://schemas.microsoft.com/office/powerpoint/2010/main" val="107058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cxnSp>
        <p:nvCxnSpPr>
          <p:cNvPr id="22" name="Straight Arrow Connector 21">
            <a:extLst>
              <a:ext uri="{FF2B5EF4-FFF2-40B4-BE49-F238E27FC236}">
                <a16:creationId xmlns:a16="http://schemas.microsoft.com/office/drawing/2014/main" id="{0A2A637A-D108-E047-8070-ED64BD3CCA1A}"/>
              </a:ext>
            </a:extLst>
          </p:cNvPr>
          <p:cNvCxnSpPr>
            <a:cxnSpLocks/>
          </p:cNvCxnSpPr>
          <p:nvPr/>
        </p:nvCxnSpPr>
        <p:spPr>
          <a:xfrm>
            <a:off x="5346716" y="4029345"/>
            <a:ext cx="0" cy="15515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2EE25-8F52-3B42-A1C3-6EDC2231AC6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71530ED-8C53-FD42-AF1C-346BF2B12024}"/>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4</a:t>
            </a:fld>
            <a:endParaRPr lang="en-US" sz="1200" dirty="0"/>
          </a:p>
        </p:txBody>
      </p:sp>
    </p:spTree>
    <p:extLst>
      <p:ext uri="{BB962C8B-B14F-4D97-AF65-F5344CB8AC3E}">
        <p14:creationId xmlns:p14="http://schemas.microsoft.com/office/powerpoint/2010/main" val="226316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cxnSp>
        <p:nvCxnSpPr>
          <p:cNvPr id="7" name="Straight Arrow Connector 6">
            <a:extLst>
              <a:ext uri="{FF2B5EF4-FFF2-40B4-BE49-F238E27FC236}">
                <a16:creationId xmlns:a16="http://schemas.microsoft.com/office/drawing/2014/main" id="{937C90CD-2A3B-D34C-B9C9-C379152E0CB3}"/>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F8DAE1B3-5015-CE4E-B815-1AFE158CA9A6}"/>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C058759-59BA-5D4B-86D1-0B1AE9144412}"/>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5</a:t>
            </a:fld>
            <a:endParaRPr lang="en-US" sz="1200" dirty="0"/>
          </a:p>
        </p:txBody>
      </p:sp>
      <p:cxnSp>
        <p:nvCxnSpPr>
          <p:cNvPr id="23" name="Straight Arrow Connector 22">
            <a:extLst>
              <a:ext uri="{FF2B5EF4-FFF2-40B4-BE49-F238E27FC236}">
                <a16:creationId xmlns:a16="http://schemas.microsoft.com/office/drawing/2014/main" id="{0F023665-01AD-0F4C-B370-B7CDD6B60FF5}"/>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473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8" name="TextBox 7">
            <a:extLst>
              <a:ext uri="{FF2B5EF4-FFF2-40B4-BE49-F238E27FC236}">
                <a16:creationId xmlns:a16="http://schemas.microsoft.com/office/drawing/2014/main" id="{F992D6AB-DF22-B149-B619-4A2510B0E8BF}"/>
              </a:ext>
            </a:extLst>
          </p:cNvPr>
          <p:cNvSpPr txBox="1"/>
          <p:nvPr/>
        </p:nvSpPr>
        <p:spPr>
          <a:xfrm>
            <a:off x="565025" y="2879985"/>
            <a:ext cx="2438527" cy="1323439"/>
          </a:xfrm>
          <a:prstGeom prst="rect">
            <a:avLst/>
          </a:prstGeom>
          <a:noFill/>
          <a:ln w="38100">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There are inherent </a:t>
            </a:r>
            <a:r>
              <a:rPr lang="en-US" sz="2000" b="1" dirty="0">
                <a:solidFill>
                  <a:schemeClr val="accent1"/>
                </a:solidFill>
                <a:latin typeface="Arial" panose="020B0604020202020204" pitchFamily="34" charset="0"/>
                <a:cs typeface="Arial" panose="020B0604020202020204" pitchFamily="34" charset="0"/>
              </a:rPr>
              <a:t>carbon costs </a:t>
            </a:r>
            <a:r>
              <a:rPr lang="en-US" sz="2000" b="1" dirty="0">
                <a:latin typeface="Arial" panose="020B0604020202020204" pitchFamily="34" charset="0"/>
                <a:cs typeface="Arial" panose="020B0604020202020204" pitchFamily="34" charset="0"/>
              </a:rPr>
              <a:t>associated with acquiring </a:t>
            </a:r>
            <a:r>
              <a:rPr lang="en-US" sz="2000" b="1" dirty="0">
                <a:solidFill>
                  <a:schemeClr val="accent2"/>
                </a:solidFill>
                <a:latin typeface="Arial" panose="020B0604020202020204" pitchFamily="34" charset="0"/>
                <a:cs typeface="Arial" panose="020B0604020202020204" pitchFamily="34" charset="0"/>
              </a:rPr>
              <a:t>nitrogen</a:t>
            </a:r>
          </a:p>
        </p:txBody>
      </p:sp>
      <p:sp>
        <p:nvSpPr>
          <p:cNvPr id="22" name="TextBox 21">
            <a:extLst>
              <a:ext uri="{FF2B5EF4-FFF2-40B4-BE49-F238E27FC236}">
                <a16:creationId xmlns:a16="http://schemas.microsoft.com/office/drawing/2014/main" id="{24BF676F-3676-0644-A1AB-F440960FF0F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F52DD07-4142-4D4E-B92F-5C3CE35B1F69}"/>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6</a:t>
            </a:fld>
            <a:endParaRPr lang="en-US" sz="1200" dirty="0"/>
          </a:p>
        </p:txBody>
      </p:sp>
      <p:cxnSp>
        <p:nvCxnSpPr>
          <p:cNvPr id="23" name="Straight Arrow Connector 22">
            <a:extLst>
              <a:ext uri="{FF2B5EF4-FFF2-40B4-BE49-F238E27FC236}">
                <a16:creationId xmlns:a16="http://schemas.microsoft.com/office/drawing/2014/main" id="{4A2230A0-226E-004B-92F3-7902510B8B12}"/>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9E6D82-667C-B745-8D6B-CBC3E0C1D046}"/>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266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descr="Tree With Roots with solid fill">
            <a:extLst>
              <a:ext uri="{FF2B5EF4-FFF2-40B4-BE49-F238E27FC236}">
                <a16:creationId xmlns:a16="http://schemas.microsoft.com/office/drawing/2014/main" id="{54344BEA-23FB-654D-A664-6BEE73E6BE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a:xfrm>
            <a:off x="838199" y="365125"/>
            <a:ext cx="10888133" cy="1325563"/>
          </a:xfrm>
        </p:spPr>
        <p:txBody>
          <a:bodyPr>
            <a:normAutofit/>
          </a:bodyPr>
          <a:lstStyle/>
          <a:p>
            <a:r>
              <a:rPr lang="en-US" sz="2800" b="1" dirty="0">
                <a:latin typeface="Arial" panose="020B0604020202020204" pitchFamily="34" charset="0"/>
                <a:cs typeface="Arial" panose="020B0604020202020204" pitchFamily="34" charset="0"/>
              </a:rPr>
              <a:t>Soil nitrogen availability may decrease carbon costs to acquire nitrogen as a function of increased per-root nitrogen uptake</a:t>
            </a:r>
          </a:p>
        </p:txBody>
      </p:sp>
      <p:cxnSp>
        <p:nvCxnSpPr>
          <p:cNvPr id="8" name="Straight Connector 7">
            <a:extLst>
              <a:ext uri="{FF2B5EF4-FFF2-40B4-BE49-F238E27FC236}">
                <a16:creationId xmlns:a16="http://schemas.microsoft.com/office/drawing/2014/main" id="{A79280C3-E683-3A44-A461-6F44F787EFF2}"/>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01E0409-BA08-0A4F-AC98-2E7D344941CB}"/>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186BC4-E25E-6D48-8AF5-FC0FF2A6BD2C}"/>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2" name="Rectangle 11">
            <a:extLst>
              <a:ext uri="{FF2B5EF4-FFF2-40B4-BE49-F238E27FC236}">
                <a16:creationId xmlns:a16="http://schemas.microsoft.com/office/drawing/2014/main" id="{92B60B0D-F0B2-1246-A6B9-D03B6FBBF8E8}"/>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13" name="Rectangle 12">
            <a:extLst>
              <a:ext uri="{FF2B5EF4-FFF2-40B4-BE49-F238E27FC236}">
                <a16:creationId xmlns:a16="http://schemas.microsoft.com/office/drawing/2014/main" id="{26C18433-2824-B046-89C3-9F09D69891BF}"/>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4" name="Straight Arrow Connector 13">
            <a:extLst>
              <a:ext uri="{FF2B5EF4-FFF2-40B4-BE49-F238E27FC236}">
                <a16:creationId xmlns:a16="http://schemas.microsoft.com/office/drawing/2014/main" id="{D8F7C623-D513-694A-92D7-57EC73322EFF}"/>
              </a:ext>
            </a:extLst>
          </p:cNvPr>
          <p:cNvCxnSpPr>
            <a:cxnSpLocks/>
            <a:stCxn id="13"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5" name="Straight Arrow Connector 14">
            <a:extLst>
              <a:ext uri="{FF2B5EF4-FFF2-40B4-BE49-F238E27FC236}">
                <a16:creationId xmlns:a16="http://schemas.microsoft.com/office/drawing/2014/main" id="{FE82CB38-8F2A-5141-B90D-3C66713EFD8B}"/>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6" name="Rectangle 15">
            <a:extLst>
              <a:ext uri="{FF2B5EF4-FFF2-40B4-BE49-F238E27FC236}">
                <a16:creationId xmlns:a16="http://schemas.microsoft.com/office/drawing/2014/main" id="{9348EF19-E283-8246-899A-AF5ADBE327A9}"/>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8BEA04AC-2BD0-CB46-850D-423D3D89F2B7}"/>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55847E5-6D6E-5649-888F-86DDCE02D967}"/>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9221C413-6092-8347-A67D-31A84DCF08CB}"/>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7CEFD03-AC08-DD47-8E2B-99804DAD187E}"/>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668E3FC8-5BA3-D744-A062-22A6905C665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EC98BF2-1800-2A40-AA7D-C35F294A4BF9}"/>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7</a:t>
            </a:fld>
            <a:endParaRPr lang="en-US" sz="1200" dirty="0"/>
          </a:p>
        </p:txBody>
      </p:sp>
      <p:cxnSp>
        <p:nvCxnSpPr>
          <p:cNvPr id="23" name="Straight Arrow Connector 22">
            <a:extLst>
              <a:ext uri="{FF2B5EF4-FFF2-40B4-BE49-F238E27FC236}">
                <a16:creationId xmlns:a16="http://schemas.microsoft.com/office/drawing/2014/main" id="{16C832B7-325F-9144-958A-89465B8171BE}"/>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028328-EA42-8240-82DB-6CC74E3255DB}"/>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130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pic>
        <p:nvPicPr>
          <p:cNvPr id="5" name="Picture 4">
            <a:extLst>
              <a:ext uri="{FF2B5EF4-FFF2-40B4-BE49-F238E27FC236}">
                <a16:creationId xmlns:a16="http://schemas.microsoft.com/office/drawing/2014/main" id="{390AD03A-5840-454B-9C83-182D8BA9CD10}"/>
              </a:ext>
            </a:extLst>
          </p:cNvPr>
          <p:cNvPicPr>
            <a:picLocks noChangeAspect="1"/>
          </p:cNvPicPr>
          <p:nvPr/>
        </p:nvPicPr>
        <p:blipFill rotWithShape="1">
          <a:blip r:embed="rId3"/>
          <a:srcRect r="48011"/>
          <a:stretch/>
        </p:blipFill>
        <p:spPr>
          <a:xfrm>
            <a:off x="3352800" y="1979431"/>
            <a:ext cx="4868334" cy="4440072"/>
          </a:xfrm>
          <a:prstGeom prst="rect">
            <a:avLst/>
          </a:prstGeom>
        </p:spPr>
      </p:pic>
      <p:pic>
        <p:nvPicPr>
          <p:cNvPr id="6" name="Picture 5">
            <a:extLst>
              <a:ext uri="{FF2B5EF4-FFF2-40B4-BE49-F238E27FC236}">
                <a16:creationId xmlns:a16="http://schemas.microsoft.com/office/drawing/2014/main" id="{419D82AC-B4E0-0345-8BDB-949FCB3E6978}"/>
              </a:ext>
            </a:extLst>
          </p:cNvPr>
          <p:cNvPicPr>
            <a:picLocks noChangeAspect="1"/>
          </p:cNvPicPr>
          <p:nvPr/>
        </p:nvPicPr>
        <p:blipFill rotWithShape="1">
          <a:blip r:embed="rId3"/>
          <a:srcRect l="71519" t="31654" r="4159" b="45654"/>
          <a:stretch/>
        </p:blipFill>
        <p:spPr>
          <a:xfrm>
            <a:off x="8119534" y="3191934"/>
            <a:ext cx="2277533" cy="1007533"/>
          </a:xfrm>
          <a:prstGeom prst="rect">
            <a:avLst/>
          </a:prstGeom>
        </p:spPr>
      </p:pic>
      <p:sp>
        <p:nvSpPr>
          <p:cNvPr id="7" name="TextBox 6">
            <a:extLst>
              <a:ext uri="{FF2B5EF4-FFF2-40B4-BE49-F238E27FC236}">
                <a16:creationId xmlns:a16="http://schemas.microsoft.com/office/drawing/2014/main" id="{856A546C-CCEB-D048-9F1F-0FEA9C948F31}"/>
              </a:ext>
            </a:extLst>
          </p:cNvPr>
          <p:cNvSpPr txBox="1"/>
          <p:nvPr/>
        </p:nvSpPr>
        <p:spPr>
          <a:xfrm>
            <a:off x="9080251" y="6581001"/>
            <a:ext cx="3111749"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8</a:t>
            </a:fld>
            <a:endParaRPr lang="en-US" sz="1200" dirty="0"/>
          </a:p>
        </p:txBody>
      </p:sp>
    </p:spTree>
    <p:extLst>
      <p:ext uri="{BB962C8B-B14F-4D97-AF65-F5344CB8AC3E}">
        <p14:creationId xmlns:p14="http://schemas.microsoft.com/office/powerpoint/2010/main" val="54111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3B87-B4FA-EF48-8397-5C51750FE075}"/>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Light availability may increase plant carbon costs to acquire nitrogen as a function of increased plant nitrogen demand</a:t>
            </a:r>
          </a:p>
        </p:txBody>
      </p:sp>
      <p:pic>
        <p:nvPicPr>
          <p:cNvPr id="5" name="Graphic 4" descr="Tree With Roots with solid fill">
            <a:extLst>
              <a:ext uri="{FF2B5EF4-FFF2-40B4-BE49-F238E27FC236}">
                <a16:creationId xmlns:a16="http://schemas.microsoft.com/office/drawing/2014/main" id="{CC6BFD23-15BF-EE41-98DE-595D470066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508" y="2378075"/>
            <a:ext cx="4216400" cy="4216400"/>
          </a:xfrm>
          <a:prstGeom prst="rect">
            <a:avLst/>
          </a:prstGeom>
        </p:spPr>
      </p:pic>
      <p:cxnSp>
        <p:nvCxnSpPr>
          <p:cNvPr id="6" name="Straight Connector 5">
            <a:extLst>
              <a:ext uri="{FF2B5EF4-FFF2-40B4-BE49-F238E27FC236}">
                <a16:creationId xmlns:a16="http://schemas.microsoft.com/office/drawing/2014/main" id="{2C6226AF-BCBF-6E4B-A00B-0C46B6664A71}"/>
              </a:ext>
            </a:extLst>
          </p:cNvPr>
          <p:cNvCxnSpPr>
            <a:cxnSpLocks/>
          </p:cNvCxnSpPr>
          <p:nvPr/>
        </p:nvCxnSpPr>
        <p:spPr>
          <a:xfrm flipH="1">
            <a:off x="433908" y="5428458"/>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589831-4E43-8A48-A663-F2651A34EA73}"/>
              </a:ext>
            </a:extLst>
          </p:cNvPr>
          <p:cNvCxnSpPr>
            <a:cxnSpLocks/>
          </p:cNvCxnSpPr>
          <p:nvPr/>
        </p:nvCxnSpPr>
        <p:spPr>
          <a:xfrm>
            <a:off x="3024708" y="2114087"/>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50C421D-32B0-894B-9F31-A4D5FCC4988F}"/>
              </a:ext>
            </a:extLst>
          </p:cNvPr>
          <p:cNvSpPr/>
          <p:nvPr/>
        </p:nvSpPr>
        <p:spPr>
          <a:xfrm>
            <a:off x="2728375" y="1853929"/>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0" name="Rectangle 9">
            <a:extLst>
              <a:ext uri="{FF2B5EF4-FFF2-40B4-BE49-F238E27FC236}">
                <a16:creationId xmlns:a16="http://schemas.microsoft.com/office/drawing/2014/main" id="{84BD24B9-1390-0245-8B41-C8BC450CD293}"/>
              </a:ext>
            </a:extLst>
          </p:cNvPr>
          <p:cNvSpPr/>
          <p:nvPr/>
        </p:nvSpPr>
        <p:spPr>
          <a:xfrm>
            <a:off x="1837283" y="3824285"/>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11" name="Rectangle 10">
            <a:extLst>
              <a:ext uri="{FF2B5EF4-FFF2-40B4-BE49-F238E27FC236}">
                <a16:creationId xmlns:a16="http://schemas.microsoft.com/office/drawing/2014/main" id="{DAF6B473-541D-D342-B167-C6DF48030AE3}"/>
              </a:ext>
            </a:extLst>
          </p:cNvPr>
          <p:cNvSpPr/>
          <p:nvPr/>
        </p:nvSpPr>
        <p:spPr>
          <a:xfrm>
            <a:off x="5219717" y="5849672"/>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6667FA2D-E28C-A04B-8B7A-5B7A15C2FFE8}"/>
              </a:ext>
            </a:extLst>
          </p:cNvPr>
          <p:cNvCxnSpPr>
            <a:cxnSpLocks/>
            <a:stCxn id="11" idx="1"/>
          </p:cNvCxnSpPr>
          <p:nvPr/>
        </p:nvCxnSpPr>
        <p:spPr>
          <a:xfrm flipH="1" flipV="1">
            <a:off x="3992051" y="5959477"/>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3" name="Straight Arrow Connector 12">
            <a:extLst>
              <a:ext uri="{FF2B5EF4-FFF2-40B4-BE49-F238E27FC236}">
                <a16:creationId xmlns:a16="http://schemas.microsoft.com/office/drawing/2014/main" id="{316F8BA3-647A-114D-9308-09A4F3279EA6}"/>
              </a:ext>
            </a:extLst>
          </p:cNvPr>
          <p:cNvCxnSpPr>
            <a:cxnSpLocks/>
          </p:cNvCxnSpPr>
          <p:nvPr/>
        </p:nvCxnSpPr>
        <p:spPr>
          <a:xfrm flipH="1" flipV="1">
            <a:off x="3860817" y="4541838"/>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336B8F7B-6765-2D40-950E-F8BED2F14F19}"/>
              </a:ext>
            </a:extLst>
          </p:cNvPr>
          <p:cNvSpPr/>
          <p:nvPr/>
        </p:nvSpPr>
        <p:spPr>
          <a:xfrm>
            <a:off x="3422675" y="4950352"/>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5" name="Straight Arrow Connector 14">
            <a:extLst>
              <a:ext uri="{FF2B5EF4-FFF2-40B4-BE49-F238E27FC236}">
                <a16:creationId xmlns:a16="http://schemas.microsoft.com/office/drawing/2014/main" id="{2A9588E2-09B7-1046-BD3B-63D0549619E2}"/>
              </a:ext>
            </a:extLst>
          </p:cNvPr>
          <p:cNvCxnSpPr>
            <a:cxnSpLocks/>
          </p:cNvCxnSpPr>
          <p:nvPr/>
        </p:nvCxnSpPr>
        <p:spPr>
          <a:xfrm flipH="1">
            <a:off x="2288027" y="3437989"/>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5040506-3533-DB45-94FD-6F85D361EF71}"/>
              </a:ext>
            </a:extLst>
          </p:cNvPr>
          <p:cNvSpPr/>
          <p:nvPr/>
        </p:nvSpPr>
        <p:spPr>
          <a:xfrm>
            <a:off x="3335852" y="3824285"/>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CEF377F0-9D53-0F4F-A7D6-1616EFF2F614}"/>
              </a:ext>
            </a:extLst>
          </p:cNvPr>
          <p:cNvCxnSpPr>
            <a:cxnSpLocks/>
          </p:cNvCxnSpPr>
          <p:nvPr/>
        </p:nvCxnSpPr>
        <p:spPr>
          <a:xfrm>
            <a:off x="3321041" y="3437989"/>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0A2855F-3533-1842-949E-6C40A422DBD1}"/>
              </a:ext>
            </a:extLst>
          </p:cNvPr>
          <p:cNvSpPr/>
          <p:nvPr/>
        </p:nvSpPr>
        <p:spPr>
          <a:xfrm>
            <a:off x="2728375" y="3143243"/>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pic>
        <p:nvPicPr>
          <p:cNvPr id="20" name="Graphic 19" descr="Sun with solid fill">
            <a:extLst>
              <a:ext uri="{FF2B5EF4-FFF2-40B4-BE49-F238E27FC236}">
                <a16:creationId xmlns:a16="http://schemas.microsoft.com/office/drawing/2014/main" id="{B1F39C47-2FA4-654C-BD92-0982C5BDB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716" y="1816496"/>
            <a:ext cx="914400" cy="914400"/>
          </a:xfrm>
          <a:prstGeom prst="rect">
            <a:avLst/>
          </a:prstGeom>
        </p:spPr>
      </p:pic>
      <p:cxnSp>
        <p:nvCxnSpPr>
          <p:cNvPr id="21" name="Straight Arrow Connector 20">
            <a:extLst>
              <a:ext uri="{FF2B5EF4-FFF2-40B4-BE49-F238E27FC236}">
                <a16:creationId xmlns:a16="http://schemas.microsoft.com/office/drawing/2014/main" id="{214D2066-D1B9-8240-A49F-6FE09841C82F}"/>
              </a:ext>
            </a:extLst>
          </p:cNvPr>
          <p:cNvCxnSpPr>
            <a:cxnSpLocks/>
          </p:cNvCxnSpPr>
          <p:nvPr/>
        </p:nvCxnSpPr>
        <p:spPr>
          <a:xfrm>
            <a:off x="1236116" y="2628665"/>
            <a:ext cx="1405450" cy="49588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DFB547F-BF43-9649-ACEB-41D56B13002D}"/>
              </a:ext>
            </a:extLst>
          </p:cNvPr>
          <p:cNvSpPr txBox="1"/>
          <p:nvPr/>
        </p:nvSpPr>
        <p:spPr>
          <a:xfrm>
            <a:off x="7719515" y="2104562"/>
            <a:ext cx="3488219" cy="923330"/>
          </a:xfrm>
          <a:prstGeom prst="rect">
            <a:avLst/>
          </a:prstGeom>
          <a:noFill/>
        </p:spPr>
        <p:txBody>
          <a:bodyPr wrap="square" rtlCol="0">
            <a:spAutoFit/>
          </a:bodyPr>
          <a:lstStyle/>
          <a:p>
            <a:r>
              <a:rPr lang="en-US" dirty="0"/>
              <a:t>Increased plant nitrogen demand should increase belowground carbon investments</a:t>
            </a:r>
          </a:p>
        </p:txBody>
      </p:sp>
      <p:sp>
        <p:nvSpPr>
          <p:cNvPr id="27" name="TextBox 26">
            <a:extLst>
              <a:ext uri="{FF2B5EF4-FFF2-40B4-BE49-F238E27FC236}">
                <a16:creationId xmlns:a16="http://schemas.microsoft.com/office/drawing/2014/main" id="{1FE7CF47-9D43-8249-91AD-C46970897F2D}"/>
              </a:ext>
            </a:extLst>
          </p:cNvPr>
          <p:cNvSpPr txBox="1"/>
          <p:nvPr/>
        </p:nvSpPr>
        <p:spPr>
          <a:xfrm>
            <a:off x="7719514" y="3824285"/>
            <a:ext cx="3488219" cy="1200329"/>
          </a:xfrm>
          <a:prstGeom prst="rect">
            <a:avLst/>
          </a:prstGeom>
          <a:noFill/>
        </p:spPr>
        <p:txBody>
          <a:bodyPr wrap="square" rtlCol="0">
            <a:spAutoFit/>
          </a:bodyPr>
          <a:lstStyle/>
          <a:p>
            <a:r>
              <a:rPr lang="en-US" dirty="0"/>
              <a:t>Over short temporal scales, this may not correspond with a simultaneous increase in plant nitrogen uptake</a:t>
            </a:r>
          </a:p>
        </p:txBody>
      </p:sp>
      <p:sp>
        <p:nvSpPr>
          <p:cNvPr id="23" name="TextBox 22">
            <a:extLst>
              <a:ext uri="{FF2B5EF4-FFF2-40B4-BE49-F238E27FC236}">
                <a16:creationId xmlns:a16="http://schemas.microsoft.com/office/drawing/2014/main" id="{D48FEE96-2A11-5246-A248-680902616CC1}"/>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9</a:t>
            </a:fld>
            <a:endParaRPr lang="en-US" sz="1200" dirty="0"/>
          </a:p>
        </p:txBody>
      </p:sp>
      <p:cxnSp>
        <p:nvCxnSpPr>
          <p:cNvPr id="22" name="Straight Arrow Connector 21">
            <a:extLst>
              <a:ext uri="{FF2B5EF4-FFF2-40B4-BE49-F238E27FC236}">
                <a16:creationId xmlns:a16="http://schemas.microsoft.com/office/drawing/2014/main" id="{BD83D8EC-11BF-214B-B1B3-712F057D4200}"/>
              </a:ext>
            </a:extLst>
          </p:cNvPr>
          <p:cNvCxnSpPr>
            <a:cxnSpLocks/>
          </p:cNvCxnSpPr>
          <p:nvPr/>
        </p:nvCxnSpPr>
        <p:spPr>
          <a:xfrm>
            <a:off x="2275424" y="4184460"/>
            <a:ext cx="0" cy="25388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43522ED-C18C-6B4F-8A33-F9AB063CA3C0}"/>
              </a:ext>
            </a:extLst>
          </p:cNvPr>
          <p:cNvCxnSpPr>
            <a:cxnSpLocks/>
          </p:cNvCxnSpPr>
          <p:nvPr/>
        </p:nvCxnSpPr>
        <p:spPr>
          <a:xfrm>
            <a:off x="2288027" y="5951351"/>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930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TotalTime>
  <Words>2397</Words>
  <Application>Microsoft Macintosh PowerPoint</Application>
  <PresentationFormat>Widescreen</PresentationFormat>
  <Paragraphs>290</Paragraphs>
  <Slides>25</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Carbon costs to acquire nitrogen are determined by interactions between nitrogen availability and light availability in two species with different acquisition strategies</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Soil nitrogen availability may decrease carbon costs to acquire nitrogen as a function of increased per-root nitrogen uptake</vt:lpstr>
      <vt:lpstr>However, effects of soil nitrogen availability on carbon costs to acquire nitrogen may be context dependent on species nitrogen acquisition strategy</vt:lpstr>
      <vt:lpstr>Light availability may increase plant carbon costs to acquire nitrogen as a function of increased plant nitrogen demand</vt:lpstr>
      <vt:lpstr>Primary Research Question</vt:lpstr>
      <vt:lpstr>Experimental setup</vt:lpstr>
      <vt:lpstr>PowerPoint Presentation</vt:lpstr>
      <vt:lpstr>Hypotheses</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G. max decreased investment in root nodules with increasing nitrogen fertilization</vt:lpstr>
      <vt:lpstr>G. max decreased investment in root nodules with increasing nitrogen fertilization</vt:lpstr>
      <vt:lpstr>G. max decreased investment in root nodules with increasing nitrogen fertilization</vt:lpstr>
      <vt:lpstr>Summary of Findings</vt:lpstr>
      <vt:lpstr>Future Work</vt:lpstr>
      <vt:lpstr>Acknowledgements</vt:lpstr>
      <vt:lpstr>For more information about this work, scan the QR code to navigate to our recently accepted manuscript: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 costs to acquire nitrogen are determined by interactions between nitrogen availability and light availability in two species with different acquisition strategies</dc:title>
  <dc:creator>Perkowski, Evan A</dc:creator>
  <cp:lastModifiedBy>Perkowski, Evan A</cp:lastModifiedBy>
  <cp:revision>43</cp:revision>
  <dcterms:created xsi:type="dcterms:W3CDTF">2021-07-06T15:14:21Z</dcterms:created>
  <dcterms:modified xsi:type="dcterms:W3CDTF">2021-07-09T23:55:22Z</dcterms:modified>
</cp:coreProperties>
</file>